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257" r:id="rId3"/>
    <p:sldId id="258" r:id="rId4"/>
    <p:sldId id="259" r:id="rId5"/>
    <p:sldId id="261" r:id="rId6"/>
    <p:sldId id="262" r:id="rId7"/>
    <p:sldId id="288" r:id="rId8"/>
    <p:sldId id="280" r:id="rId9"/>
    <p:sldId id="263" r:id="rId10"/>
    <p:sldId id="264" r:id="rId11"/>
    <p:sldId id="265" r:id="rId12"/>
    <p:sldId id="274" r:id="rId13"/>
    <p:sldId id="277" r:id="rId14"/>
    <p:sldId id="276" r:id="rId15"/>
    <p:sldId id="281" r:id="rId16"/>
    <p:sldId id="285" r:id="rId17"/>
    <p:sldId id="283" r:id="rId18"/>
    <p:sldId id="266" r:id="rId19"/>
    <p:sldId id="278" r:id="rId20"/>
    <p:sldId id="286" r:id="rId21"/>
    <p:sldId id="275" r:id="rId22"/>
    <p:sldId id="267" r:id="rId23"/>
    <p:sldId id="284" r:id="rId24"/>
    <p:sldId id="268" r:id="rId25"/>
    <p:sldId id="269" r:id="rId26"/>
    <p:sldId id="270" r:id="rId27"/>
    <p:sldId id="272" r:id="rId28"/>
    <p:sldId id="273" r:id="rId29"/>
  </p:sldIdLst>
  <p:sldSz cx="9144000" cy="6858000" type="screen4x3"/>
  <p:notesSz cx="7016750" cy="9302750"/>
  <p:defaultTextStyle>
    <a:defPPr>
      <a:defRPr lang="en-US"/>
    </a:defPPr>
    <a:lvl1pPr algn="l" defTabSz="457200" rtl="0" eaLnBrk="0" fontAlgn="base" hangingPunct="0">
      <a:spcBef>
        <a:spcPct val="0"/>
      </a:spcBef>
      <a:spcAft>
        <a:spcPct val="0"/>
      </a:spcAft>
      <a:defRPr kern="1200">
        <a:solidFill>
          <a:srgbClr val="000000"/>
        </a:solidFill>
        <a:latin typeface="Calibri" panose="020F0502020204030204" pitchFamily="34" charset="0"/>
        <a:ea typeface="+mn-ea"/>
        <a:cs typeface="Calibri" panose="020F0502020204030204" pitchFamily="34" charset="0"/>
        <a:sym typeface="Calibri" panose="020F0502020204030204" pitchFamily="34" charset="0"/>
      </a:defRPr>
    </a:lvl1pPr>
    <a:lvl2pPr indent="457200" algn="l" defTabSz="457200" rtl="0" eaLnBrk="0" fontAlgn="base" hangingPunct="0">
      <a:spcBef>
        <a:spcPct val="0"/>
      </a:spcBef>
      <a:spcAft>
        <a:spcPct val="0"/>
      </a:spcAft>
      <a:defRPr kern="1200">
        <a:solidFill>
          <a:srgbClr val="000000"/>
        </a:solidFill>
        <a:latin typeface="Calibri" panose="020F0502020204030204" pitchFamily="34" charset="0"/>
        <a:ea typeface="+mn-ea"/>
        <a:cs typeface="Calibri" panose="020F0502020204030204" pitchFamily="34" charset="0"/>
        <a:sym typeface="Calibri" panose="020F0502020204030204" pitchFamily="34" charset="0"/>
      </a:defRPr>
    </a:lvl2pPr>
    <a:lvl3pPr indent="914400" algn="l" defTabSz="457200" rtl="0" eaLnBrk="0" fontAlgn="base" hangingPunct="0">
      <a:spcBef>
        <a:spcPct val="0"/>
      </a:spcBef>
      <a:spcAft>
        <a:spcPct val="0"/>
      </a:spcAft>
      <a:defRPr kern="1200">
        <a:solidFill>
          <a:srgbClr val="000000"/>
        </a:solidFill>
        <a:latin typeface="Calibri" panose="020F0502020204030204" pitchFamily="34" charset="0"/>
        <a:ea typeface="+mn-ea"/>
        <a:cs typeface="Calibri" panose="020F0502020204030204" pitchFamily="34" charset="0"/>
        <a:sym typeface="Calibri" panose="020F0502020204030204" pitchFamily="34" charset="0"/>
      </a:defRPr>
    </a:lvl3pPr>
    <a:lvl4pPr indent="1371600" algn="l" defTabSz="457200" rtl="0" eaLnBrk="0" fontAlgn="base" hangingPunct="0">
      <a:spcBef>
        <a:spcPct val="0"/>
      </a:spcBef>
      <a:spcAft>
        <a:spcPct val="0"/>
      </a:spcAft>
      <a:defRPr kern="1200">
        <a:solidFill>
          <a:srgbClr val="000000"/>
        </a:solidFill>
        <a:latin typeface="Calibri" panose="020F0502020204030204" pitchFamily="34" charset="0"/>
        <a:ea typeface="+mn-ea"/>
        <a:cs typeface="Calibri" panose="020F0502020204030204" pitchFamily="34" charset="0"/>
        <a:sym typeface="Calibri" panose="020F0502020204030204" pitchFamily="34" charset="0"/>
      </a:defRPr>
    </a:lvl4pPr>
    <a:lvl5pPr indent="1828800" algn="l" defTabSz="457200" rtl="0" eaLnBrk="0" fontAlgn="base" hangingPunct="0">
      <a:spcBef>
        <a:spcPct val="0"/>
      </a:spcBef>
      <a:spcAft>
        <a:spcPct val="0"/>
      </a:spcAft>
      <a:defRPr kern="1200">
        <a:solidFill>
          <a:srgbClr val="000000"/>
        </a:solidFill>
        <a:latin typeface="Calibri" panose="020F0502020204030204" pitchFamily="34" charset="0"/>
        <a:ea typeface="+mn-ea"/>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mn-ea"/>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mn-ea"/>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mn-ea"/>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mn-ea"/>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76" autoAdjust="0"/>
    <p:restoredTop sz="93842" autoAdjust="0"/>
  </p:normalViewPr>
  <p:slideViewPr>
    <p:cSldViewPr snapToGrid="0" snapToObjects="1">
      <p:cViewPr>
        <p:scale>
          <a:sx n="80" d="100"/>
          <a:sy n="80" d="100"/>
        </p:scale>
        <p:origin x="408" y="32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Header Placeholder 1"/>
          <p:cNvSpPr>
            <a:spLocks noGrp="1"/>
          </p:cNvSpPr>
          <p:nvPr>
            <p:ph type="hdr" sz="quarter"/>
          </p:nvPr>
        </p:nvSpPr>
        <p:spPr bwMode="auto">
          <a:xfrm>
            <a:off x="0" y="0"/>
            <a:ext cx="3040592" cy="46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43" tIns="46621" rIns="93243" bIns="46621" numCol="1" anchor="t" anchorCtr="0" compatLnSpc="1">
            <a:prstTxWarp prst="textNoShape">
              <a:avLst/>
            </a:prstTxWarp>
          </a:bodyPr>
          <a:lstStyle>
            <a:lvl1pPr eaLnBrk="1">
              <a:defRPr sz="1200"/>
            </a:lvl1pPr>
          </a:lstStyle>
          <a:p>
            <a:endParaRPr lang="en-US" altLang="en-US"/>
          </a:p>
        </p:txBody>
      </p:sp>
      <p:sp>
        <p:nvSpPr>
          <p:cNvPr id="3075" name="Date Placeholder 2"/>
          <p:cNvSpPr>
            <a:spLocks noGrp="1"/>
          </p:cNvSpPr>
          <p:nvPr>
            <p:ph type="dt" sz="quarter" idx="1"/>
          </p:nvPr>
        </p:nvSpPr>
        <p:spPr bwMode="auto">
          <a:xfrm>
            <a:off x="3974534" y="0"/>
            <a:ext cx="3040592" cy="466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43" tIns="46621" rIns="93243" bIns="46621" numCol="1" anchor="t" anchorCtr="0" compatLnSpc="1">
            <a:prstTxWarp prst="textNoShape">
              <a:avLst/>
            </a:prstTxWarp>
          </a:bodyPr>
          <a:lstStyle>
            <a:lvl1pPr algn="r" eaLnBrk="1">
              <a:defRPr sz="1200"/>
            </a:lvl1pPr>
          </a:lstStyle>
          <a:p>
            <a:fld id="{DB7A6DCE-2120-44AA-9C5C-90ACC8FDA3CA}" type="datetimeFigureOut">
              <a:rPr lang="en-US" altLang="en-US"/>
              <a:pPr/>
              <a:t>7/19/18</a:t>
            </a:fld>
            <a:endParaRPr lang="en-US" altLang="en-US"/>
          </a:p>
        </p:txBody>
      </p:sp>
      <p:sp>
        <p:nvSpPr>
          <p:cNvPr id="3076" name="Footer Placeholder 3"/>
          <p:cNvSpPr>
            <a:spLocks noGrp="1"/>
          </p:cNvSpPr>
          <p:nvPr>
            <p:ph type="ftr" sz="quarter" idx="2"/>
          </p:nvPr>
        </p:nvSpPr>
        <p:spPr bwMode="auto">
          <a:xfrm>
            <a:off x="0" y="8835999"/>
            <a:ext cx="3040592" cy="46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43" tIns="46621" rIns="93243" bIns="46621" numCol="1" anchor="b" anchorCtr="0" compatLnSpc="1">
            <a:prstTxWarp prst="textNoShape">
              <a:avLst/>
            </a:prstTxWarp>
          </a:bodyPr>
          <a:lstStyle>
            <a:lvl1pPr eaLnBrk="1">
              <a:defRPr sz="1200"/>
            </a:lvl1pPr>
          </a:lstStyle>
          <a:p>
            <a:endParaRPr lang="en-US" altLang="en-US"/>
          </a:p>
        </p:txBody>
      </p:sp>
      <p:sp>
        <p:nvSpPr>
          <p:cNvPr id="3077" name="Slide Number Placeholder 4"/>
          <p:cNvSpPr>
            <a:spLocks noGrp="1"/>
          </p:cNvSpPr>
          <p:nvPr>
            <p:ph type="sldNum" sz="quarter" idx="3"/>
          </p:nvPr>
        </p:nvSpPr>
        <p:spPr bwMode="auto">
          <a:xfrm>
            <a:off x="3974534" y="8835999"/>
            <a:ext cx="3040592" cy="46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43" tIns="46621" rIns="93243" bIns="46621" numCol="1" anchor="b" anchorCtr="0" compatLnSpc="1">
            <a:prstTxWarp prst="textNoShape">
              <a:avLst/>
            </a:prstTxWarp>
          </a:bodyPr>
          <a:lstStyle>
            <a:lvl1pPr algn="r" eaLnBrk="1">
              <a:defRPr sz="1200"/>
            </a:lvl1pPr>
          </a:lstStyle>
          <a:p>
            <a:fld id="{A4108CB6-58C6-443D-B4BA-6A3A54C0C21D}"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Shape 112"/>
          <p:cNvSpPr>
            <a:spLocks noGrp="1" noRot="1" noChangeAspect="1"/>
          </p:cNvSpPr>
          <p:nvPr>
            <p:ph type="sldImg"/>
          </p:nvPr>
        </p:nvSpPr>
        <p:spPr bwMode="auto">
          <a:xfrm>
            <a:off x="1182688" y="696913"/>
            <a:ext cx="4651375"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51" name="Shape 113"/>
          <p:cNvSpPr>
            <a:spLocks noGrp="1"/>
          </p:cNvSpPr>
          <p:nvPr>
            <p:ph type="body" sz="quarter" idx="1"/>
          </p:nvPr>
        </p:nvSpPr>
        <p:spPr bwMode="auto">
          <a:xfrm>
            <a:off x="935569" y="4418806"/>
            <a:ext cx="5145617"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43" tIns="46621" rIns="93243" bIns="46621" numCol="1" anchor="t" anchorCtr="0" compatLnSpc="1">
            <a:prstTxWarp prst="textNoShape">
              <a:avLst/>
            </a:prstTxWarp>
          </a:bodyPr>
          <a:lstStyle/>
          <a:p>
            <a:pPr lvl="0"/>
            <a:endParaRPr lang="en-US" altLang="en-US" smtClean="0">
              <a:sym typeface="Calibri" panose="020F0502020204030204" pitchFamily="34" charset="0"/>
            </a:endParaRP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ts val="400"/>
      </a:spcBef>
      <a:spcAft>
        <a:spcPct val="0"/>
      </a:spcAft>
      <a:defRPr sz="1200">
        <a:solidFill>
          <a:schemeClr val="tx1"/>
        </a:solidFill>
        <a:latin typeface="+mn-lt"/>
        <a:ea typeface="+mn-ea"/>
        <a:cs typeface="+mn-cs"/>
        <a:sym typeface="Calibri" panose="020F0502020204030204" pitchFamily="34" charset="0"/>
      </a:defRPr>
    </a:lvl1pPr>
    <a:lvl2pPr marL="742950" indent="-285750" algn="l" defTabSz="457200" rtl="0" eaLnBrk="0" fontAlgn="base" hangingPunct="0">
      <a:spcBef>
        <a:spcPts val="400"/>
      </a:spcBef>
      <a:spcAft>
        <a:spcPct val="0"/>
      </a:spcAft>
      <a:defRPr sz="1200">
        <a:solidFill>
          <a:schemeClr val="tx1"/>
        </a:solidFill>
        <a:latin typeface="+mn-lt"/>
        <a:ea typeface="+mn-ea"/>
        <a:cs typeface="+mn-cs"/>
        <a:sym typeface="Calibri" panose="020F0502020204030204" pitchFamily="34" charset="0"/>
      </a:defRPr>
    </a:lvl2pPr>
    <a:lvl3pPr marL="1143000" indent="-228600" algn="l" defTabSz="457200" rtl="0" eaLnBrk="0" fontAlgn="base" hangingPunct="0">
      <a:spcBef>
        <a:spcPts val="400"/>
      </a:spcBef>
      <a:spcAft>
        <a:spcPct val="0"/>
      </a:spcAft>
      <a:defRPr sz="1200">
        <a:solidFill>
          <a:schemeClr val="tx1"/>
        </a:solidFill>
        <a:latin typeface="+mn-lt"/>
        <a:ea typeface="+mn-ea"/>
        <a:cs typeface="+mn-cs"/>
        <a:sym typeface="Calibri" panose="020F0502020204030204" pitchFamily="34" charset="0"/>
      </a:defRPr>
    </a:lvl3pPr>
    <a:lvl4pPr marL="1600200" indent="-228600" algn="l" defTabSz="457200" rtl="0" eaLnBrk="0" fontAlgn="base" hangingPunct="0">
      <a:spcBef>
        <a:spcPts val="400"/>
      </a:spcBef>
      <a:spcAft>
        <a:spcPct val="0"/>
      </a:spcAft>
      <a:defRPr sz="1200">
        <a:solidFill>
          <a:schemeClr val="tx1"/>
        </a:solidFill>
        <a:latin typeface="+mn-lt"/>
        <a:ea typeface="+mn-ea"/>
        <a:cs typeface="+mn-cs"/>
        <a:sym typeface="Calibri" panose="020F0502020204030204" pitchFamily="34" charset="0"/>
      </a:defRPr>
    </a:lvl4pPr>
    <a:lvl5pPr marL="2057400" indent="-228600" algn="l" defTabSz="457200" rtl="0" eaLnBrk="0" fontAlgn="base" hangingPunct="0">
      <a:spcBef>
        <a:spcPts val="400"/>
      </a:spcBef>
      <a:spcAft>
        <a:spcPct val="0"/>
      </a:spcAft>
      <a:defRPr sz="1200">
        <a:solidFill>
          <a:schemeClr val="tx1"/>
        </a:solidFill>
        <a:latin typeface="+mn-lt"/>
        <a:ea typeface="+mn-ea"/>
        <a:cs typeface="+mn-cs"/>
        <a:sym typeface="Calibri" panose="020F0502020204030204" pitchFamily="34" charset="0"/>
      </a:defRPr>
    </a:lvl5pPr>
    <a:lvl6pPr indent="1143000" defTabSz="457200" latinLnBrk="0">
      <a:spcBef>
        <a:spcPts val="400"/>
      </a:spcBef>
      <a:defRPr sz="1200">
        <a:latin typeface="+mn-lt"/>
        <a:ea typeface="+mn-ea"/>
        <a:cs typeface="+mn-cs"/>
        <a:sym typeface="Calibri"/>
      </a:defRPr>
    </a:lvl6pPr>
    <a:lvl7pPr indent="1371600" defTabSz="457200" latinLnBrk="0">
      <a:spcBef>
        <a:spcPts val="400"/>
      </a:spcBef>
      <a:defRPr sz="1200">
        <a:latin typeface="+mn-lt"/>
        <a:ea typeface="+mn-ea"/>
        <a:cs typeface="+mn-cs"/>
        <a:sym typeface="Calibri"/>
      </a:defRPr>
    </a:lvl7pPr>
    <a:lvl8pPr indent="1600200" defTabSz="457200" latinLnBrk="0">
      <a:spcBef>
        <a:spcPts val="400"/>
      </a:spcBef>
      <a:defRPr sz="1200">
        <a:latin typeface="+mn-lt"/>
        <a:ea typeface="+mn-ea"/>
        <a:cs typeface="+mn-cs"/>
        <a:sym typeface="Calibri"/>
      </a:defRPr>
    </a:lvl8pPr>
    <a:lvl9pPr indent="1828800" defTabSz="4572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4712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hape 150"/>
          <p:cNvSpPr>
            <a:spLocks noGrp="1" noRot="1" noChangeAspect="1" noTextEdit="1"/>
          </p:cNvSpPr>
          <p:nvPr>
            <p:ph type="sldImg"/>
          </p:nvPr>
        </p:nvSpPr>
        <p:spPr/>
      </p:sp>
      <p:sp>
        <p:nvSpPr>
          <p:cNvPr id="12290" name="Shape 151"/>
          <p:cNvSpPr>
            <a:spLocks noGrp="1"/>
          </p:cNvSpPr>
          <p:nvPr>
            <p:ph type="body" sz="quarter" idx="1"/>
          </p:nvPr>
        </p:nvSpPr>
        <p:spPr/>
        <p:txBody>
          <a:bodyPr/>
          <a:lstStyle/>
          <a:p>
            <a:pPr eaLnBrk="1" hangingPunct="1">
              <a:spcBef>
                <a:spcPct val="0"/>
              </a:spcBef>
            </a:pPr>
            <a:r>
              <a:rPr lang="en-US" altLang="en-US" dirty="0" smtClean="0">
                <a:solidFill>
                  <a:srgbClr val="000000"/>
                </a:solidFill>
              </a:rPr>
              <a:t>Project goals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40072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425" eaLnBrk="1" fontAlgn="auto" hangingPunct="1">
              <a:spcBef>
                <a:spcPts val="0"/>
              </a:spcBef>
              <a:spcAft>
                <a:spcPts val="0"/>
              </a:spcAft>
              <a:defRPr/>
            </a:pPr>
            <a:endParaRPr lang="en-US" dirty="0" smtClean="0"/>
          </a:p>
        </p:txBody>
      </p:sp>
      <p:sp>
        <p:nvSpPr>
          <p:cNvPr id="4" name="Slide Number Placeholder 3"/>
          <p:cNvSpPr>
            <a:spLocks noGrp="1"/>
          </p:cNvSpPr>
          <p:nvPr>
            <p:ph type="sldNum" sz="quarter" idx="10"/>
          </p:nvPr>
        </p:nvSpPr>
        <p:spPr/>
        <p:txBody>
          <a:bodyPr lIns="93243" tIns="46621" rIns="93243" bIns="46621"/>
          <a:lstStyle/>
          <a:p>
            <a:fld id="{0AE71127-AFC4-44C3-AF81-542402C3A0DB}" type="slidenum">
              <a:rPr lang="en-US" smtClean="0"/>
              <a:t>12</a:t>
            </a:fld>
            <a:endParaRPr lang="en-US"/>
          </a:p>
        </p:txBody>
      </p:sp>
    </p:spTree>
    <p:extLst>
      <p:ext uri="{BB962C8B-B14F-4D97-AF65-F5344CB8AC3E}">
        <p14:creationId xmlns:p14="http://schemas.microsoft.com/office/powerpoint/2010/main" val="2671836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243" tIns="46621" rIns="93243" bIns="46621"/>
          <a:lstStyle/>
          <a:p>
            <a:fld id="{9EE0B99D-6400-48F9-903B-7E1B8D11643C}" type="slidenum">
              <a:rPr lang="en-US" smtClean="0"/>
              <a:t>13</a:t>
            </a:fld>
            <a:endParaRPr lang="en-US"/>
          </a:p>
        </p:txBody>
      </p:sp>
    </p:spTree>
    <p:extLst>
      <p:ext uri="{BB962C8B-B14F-4D97-AF65-F5344CB8AC3E}">
        <p14:creationId xmlns:p14="http://schemas.microsoft.com/office/powerpoint/2010/main" val="525383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kern="1200" dirty="0"/>
          </a:p>
        </p:txBody>
      </p:sp>
      <p:sp>
        <p:nvSpPr>
          <p:cNvPr id="4" name="Slide Number Placeholder 3"/>
          <p:cNvSpPr>
            <a:spLocks noGrp="1"/>
          </p:cNvSpPr>
          <p:nvPr>
            <p:ph type="sldNum" sz="quarter" idx="10"/>
          </p:nvPr>
        </p:nvSpPr>
        <p:spPr/>
        <p:txBody>
          <a:bodyPr lIns="93243" tIns="46621" rIns="93243" bIns="46621"/>
          <a:lstStyle/>
          <a:p>
            <a:fld id="{9EE0B99D-6400-48F9-903B-7E1B8D11643C}" type="slidenum">
              <a:rPr lang="en-US" smtClean="0"/>
              <a:t>14</a:t>
            </a:fld>
            <a:endParaRPr lang="en-US"/>
          </a:p>
        </p:txBody>
      </p:sp>
    </p:spTree>
    <p:extLst>
      <p:ext uri="{BB962C8B-B14F-4D97-AF65-F5344CB8AC3E}">
        <p14:creationId xmlns:p14="http://schemas.microsoft.com/office/powerpoint/2010/main" val="2148843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lIns="93243" tIns="46621" rIns="93243" bIns="46621"/>
          <a:lstStyle/>
          <a:p>
            <a:fld id="{0AE71127-AFC4-44C3-AF81-542402C3A0DB}" type="slidenum">
              <a:rPr lang="en-US" smtClean="0"/>
              <a:t>15</a:t>
            </a:fld>
            <a:endParaRPr lang="en-US"/>
          </a:p>
        </p:txBody>
      </p:sp>
    </p:spTree>
    <p:extLst>
      <p:ext uri="{BB962C8B-B14F-4D97-AF65-F5344CB8AC3E}">
        <p14:creationId xmlns:p14="http://schemas.microsoft.com/office/powerpoint/2010/main" val="1333614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9597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2716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21867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lIns="93243" tIns="46621" rIns="93243" bIns="46621"/>
          <a:lstStyle/>
          <a:p>
            <a:fld id="{9EE0B99D-6400-48F9-903B-7E1B8D11643C}" type="slidenum">
              <a:rPr lang="en-US" smtClean="0"/>
              <a:t>19</a:t>
            </a:fld>
            <a:endParaRPr lang="en-US"/>
          </a:p>
        </p:txBody>
      </p:sp>
    </p:spTree>
    <p:extLst>
      <p:ext uri="{BB962C8B-B14F-4D97-AF65-F5344CB8AC3E}">
        <p14:creationId xmlns:p14="http://schemas.microsoft.com/office/powerpoint/2010/main" val="742075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9246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9803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9239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39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4666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1822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666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4689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8538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16191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5507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2405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3651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5990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lIns="93243" tIns="46621" rIns="93243" bIns="46621"/>
          <a:lstStyle/>
          <a:p>
            <a:fld id="{0AE71127-AFC4-44C3-AF81-542402C3A0DB}" type="slidenum">
              <a:rPr lang="en-US" smtClean="0"/>
              <a:t>7</a:t>
            </a:fld>
            <a:endParaRPr lang="en-US"/>
          </a:p>
        </p:txBody>
      </p:sp>
    </p:spTree>
    <p:extLst>
      <p:ext uri="{BB962C8B-B14F-4D97-AF65-F5344CB8AC3E}">
        <p14:creationId xmlns:p14="http://schemas.microsoft.com/office/powerpoint/2010/main" val="3646380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425" eaLnBrk="1" fontAlgn="auto" hangingPunct="1">
              <a:spcBef>
                <a:spcPts val="0"/>
              </a:spcBef>
              <a:spcAft>
                <a:spcPts val="0"/>
              </a:spcAft>
              <a:defRPr/>
            </a:pPr>
            <a:r>
              <a:rPr lang="en-US" dirty="0" smtClean="0"/>
              <a:t> </a:t>
            </a:r>
            <a:endParaRPr lang="en-US" dirty="0"/>
          </a:p>
          <a:p>
            <a:endParaRPr lang="en-US" dirty="0"/>
          </a:p>
        </p:txBody>
      </p:sp>
      <p:sp>
        <p:nvSpPr>
          <p:cNvPr id="4" name="Slide Number Placeholder 3"/>
          <p:cNvSpPr>
            <a:spLocks noGrp="1"/>
          </p:cNvSpPr>
          <p:nvPr>
            <p:ph type="sldNum" sz="quarter" idx="10"/>
          </p:nvPr>
        </p:nvSpPr>
        <p:spPr/>
        <p:txBody>
          <a:bodyPr lIns="93243" tIns="46621" rIns="93243" bIns="46621"/>
          <a:lstStyle/>
          <a:p>
            <a:fld id="{9EE0B99D-6400-48F9-903B-7E1B8D11643C}" type="slidenum">
              <a:rPr lang="en-US" smtClean="0"/>
              <a:t>8</a:t>
            </a:fld>
            <a:endParaRPr lang="en-US"/>
          </a:p>
        </p:txBody>
      </p:sp>
    </p:spTree>
    <p:extLst>
      <p:ext uri="{BB962C8B-B14F-4D97-AF65-F5344CB8AC3E}">
        <p14:creationId xmlns:p14="http://schemas.microsoft.com/office/powerpoint/2010/main" val="3532988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6821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title"/>
          </p:nvPr>
        </p:nvSpPr>
        <p:spPr>
          <a:xfrm>
            <a:off x="0" y="0"/>
            <a:ext cx="9144000" cy="1143000"/>
          </a:xfrm>
          <a:prstGeom prst="rect">
            <a:avLst/>
          </a:prstGeom>
        </p:spPr>
        <p:txBody>
          <a:bodyPr>
            <a:normAutofit/>
          </a:bodyPr>
          <a:lstStyle/>
          <a:p>
            <a:r>
              <a:rPr lang="en-US" smtClean="0"/>
              <a:t>Click to edit Master title style</a:t>
            </a:r>
            <a:endParaRPr/>
          </a:p>
        </p:txBody>
      </p:sp>
      <p:sp>
        <p:nvSpPr>
          <p:cNvPr id="12" name="Shape 12"/>
          <p:cNvSpPr>
            <a:spLocks noGrp="1"/>
          </p:cNvSpPr>
          <p:nvPr>
            <p:ph type="body" idx="1"/>
          </p:nvPr>
        </p:nvSpPr>
        <p:spPr>
          <a:xfrm>
            <a:off x="457200" y="1600200"/>
            <a:ext cx="8229600" cy="4525963"/>
          </a:xfrm>
          <a:prstGeom prst="rect">
            <a:avLst/>
          </a:prstGeo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Shape 2"/>
          <p:cNvSpPr>
            <a:spLocks noGrp="1"/>
          </p:cNvSpPr>
          <p:nvPr>
            <p:ph type="sldNum" sz="quarter" idx="10"/>
          </p:nvPr>
        </p:nvSpPr>
        <p:spPr>
          <a:ln/>
        </p:spPr>
        <p:txBody>
          <a:bodyPr/>
          <a:lstStyle>
            <a:lvl1pPr>
              <a:defRPr/>
            </a:lvl1pPr>
          </a:lstStyle>
          <a:p>
            <a:fld id="{53613CDC-63DB-4180-9456-1E4AED2234C4}" type="slidenum">
              <a:rPr lang="en-US" altLang="en-US"/>
              <a:pPr/>
              <a:t>‹#›</a:t>
            </a:fld>
            <a:endParaRPr lang="en-US" altLang="en-US"/>
          </a:p>
        </p:txBody>
      </p:sp>
    </p:spTree>
    <p:extLst>
      <p:ext uri="{BB962C8B-B14F-4D97-AF65-F5344CB8AC3E}">
        <p14:creationId xmlns:p14="http://schemas.microsoft.com/office/powerpoint/2010/main" val="335880889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86" name="Shape 86"/>
          <p:cNvSpPr>
            <a:spLocks noGrp="1"/>
          </p:cNvSpPr>
          <p:nvPr>
            <p:ph type="title"/>
          </p:nvPr>
        </p:nvSpPr>
        <p:spPr>
          <a:xfrm>
            <a:off x="0" y="0"/>
            <a:ext cx="9144000" cy="1143000"/>
          </a:xfrm>
          <a:prstGeom prst="rect">
            <a:avLst/>
          </a:prstGeom>
        </p:spPr>
        <p:txBody>
          <a:bodyPr>
            <a:normAutofit/>
          </a:bodyPr>
          <a:lstStyle/>
          <a:p>
            <a:r>
              <a:rPr lang="en-US" smtClean="0"/>
              <a:t>Click to edit Master title style</a:t>
            </a:r>
            <a:endParaRPr/>
          </a:p>
        </p:txBody>
      </p:sp>
      <p:sp>
        <p:nvSpPr>
          <p:cNvPr id="87" name="Shape 87"/>
          <p:cNvSpPr>
            <a:spLocks noGrp="1"/>
          </p:cNvSpPr>
          <p:nvPr>
            <p:ph type="body" idx="1"/>
          </p:nvPr>
        </p:nvSpPr>
        <p:spPr>
          <a:xfrm>
            <a:off x="457200" y="1600200"/>
            <a:ext cx="8229600" cy="4525963"/>
          </a:xfrm>
          <a:prstGeom prst="rect">
            <a:avLst/>
          </a:prstGeo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Shape 2"/>
          <p:cNvSpPr>
            <a:spLocks noGrp="1"/>
          </p:cNvSpPr>
          <p:nvPr>
            <p:ph type="sldNum" sz="quarter" idx="10"/>
          </p:nvPr>
        </p:nvSpPr>
        <p:spPr>
          <a:ln/>
        </p:spPr>
        <p:txBody>
          <a:bodyPr/>
          <a:lstStyle>
            <a:lvl1pPr>
              <a:defRPr/>
            </a:lvl1pPr>
          </a:lstStyle>
          <a:p>
            <a:fld id="{EA056317-9FEC-4926-81BC-A15CE7614D22}" type="slidenum">
              <a:rPr lang="en-US" altLang="en-US"/>
              <a:pPr/>
              <a:t>‹#›</a:t>
            </a:fld>
            <a:endParaRPr lang="en-US" altLang="en-US"/>
          </a:p>
        </p:txBody>
      </p:sp>
    </p:spTree>
    <p:extLst>
      <p:ext uri="{BB962C8B-B14F-4D97-AF65-F5344CB8AC3E}">
        <p14:creationId xmlns:p14="http://schemas.microsoft.com/office/powerpoint/2010/main" val="338974505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95" name="Shape 95"/>
          <p:cNvSpPr>
            <a:spLocks noGrp="1"/>
          </p:cNvSpPr>
          <p:nvPr>
            <p:ph type="title"/>
          </p:nvPr>
        </p:nvSpPr>
        <p:spPr>
          <a:xfrm>
            <a:off x="0" y="0"/>
            <a:ext cx="9144000" cy="1143000"/>
          </a:xfrm>
          <a:prstGeom prst="rect">
            <a:avLst/>
          </a:prstGeom>
        </p:spPr>
        <p:txBody>
          <a:bodyPr>
            <a:normAutofit/>
          </a:bodyPr>
          <a:lstStyle/>
          <a:p>
            <a:r>
              <a:rPr lang="en-US" smtClean="0"/>
              <a:t>Click to edit Master title style</a:t>
            </a:r>
            <a:endParaRPr/>
          </a:p>
        </p:txBody>
      </p:sp>
      <p:sp>
        <p:nvSpPr>
          <p:cNvPr id="96" name="Shape 96"/>
          <p:cNvSpPr>
            <a:spLocks noGrp="1"/>
          </p:cNvSpPr>
          <p:nvPr>
            <p:ph type="body" idx="1"/>
          </p:nvPr>
        </p:nvSpPr>
        <p:spPr>
          <a:xfrm>
            <a:off x="457200" y="1600200"/>
            <a:ext cx="8229600" cy="4525963"/>
          </a:xfrm>
          <a:prstGeom prst="rect">
            <a:avLst/>
          </a:prstGeo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Shape 2"/>
          <p:cNvSpPr>
            <a:spLocks noGrp="1"/>
          </p:cNvSpPr>
          <p:nvPr>
            <p:ph type="sldNum" sz="quarter" idx="10"/>
          </p:nvPr>
        </p:nvSpPr>
        <p:spPr>
          <a:ln/>
        </p:spPr>
        <p:txBody>
          <a:bodyPr/>
          <a:lstStyle>
            <a:lvl1pPr>
              <a:defRPr/>
            </a:lvl1pPr>
          </a:lstStyle>
          <a:p>
            <a:fld id="{9934FBF1-E21A-4D3D-A48C-943A4EDB5195}" type="slidenum">
              <a:rPr lang="en-US" altLang="en-US"/>
              <a:pPr/>
              <a:t>‹#›</a:t>
            </a:fld>
            <a:endParaRPr lang="en-US" altLang="en-US"/>
          </a:p>
        </p:txBody>
      </p:sp>
    </p:spTree>
    <p:extLst>
      <p:ext uri="{BB962C8B-B14F-4D97-AF65-F5344CB8AC3E}">
        <p14:creationId xmlns:p14="http://schemas.microsoft.com/office/powerpoint/2010/main" val="408493917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04" name="Shape 104"/>
          <p:cNvSpPr>
            <a:spLocks noGrp="1"/>
          </p:cNvSpPr>
          <p:nvPr>
            <p:ph type="title"/>
          </p:nvPr>
        </p:nvSpPr>
        <p:spPr>
          <a:xfrm>
            <a:off x="0" y="0"/>
            <a:ext cx="9144000" cy="1143000"/>
          </a:xfrm>
          <a:prstGeom prst="rect">
            <a:avLst/>
          </a:prstGeom>
        </p:spPr>
        <p:txBody>
          <a:bodyPr>
            <a:normAutofit/>
          </a:bodyPr>
          <a:lstStyle/>
          <a:p>
            <a:r>
              <a:rPr lang="en-US" smtClean="0"/>
              <a:t>Click to edit Master title style</a:t>
            </a:r>
            <a:endParaRPr/>
          </a:p>
        </p:txBody>
      </p:sp>
      <p:sp>
        <p:nvSpPr>
          <p:cNvPr id="105" name="Shape 105"/>
          <p:cNvSpPr>
            <a:spLocks noGrp="1"/>
          </p:cNvSpPr>
          <p:nvPr>
            <p:ph type="body" idx="1"/>
          </p:nvPr>
        </p:nvSpPr>
        <p:spPr>
          <a:xfrm>
            <a:off x="457200" y="1600200"/>
            <a:ext cx="8229600" cy="4525963"/>
          </a:xfrm>
          <a:prstGeom prst="rect">
            <a:avLst/>
          </a:prstGeo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Shape 2"/>
          <p:cNvSpPr>
            <a:spLocks noGrp="1"/>
          </p:cNvSpPr>
          <p:nvPr>
            <p:ph type="sldNum" sz="quarter" idx="10"/>
          </p:nvPr>
        </p:nvSpPr>
        <p:spPr>
          <a:ln/>
        </p:spPr>
        <p:txBody>
          <a:bodyPr/>
          <a:lstStyle>
            <a:lvl1pPr>
              <a:defRPr/>
            </a:lvl1pPr>
          </a:lstStyle>
          <a:p>
            <a:fld id="{9A2F36C2-42E4-4E52-9532-419AAE671EB3}" type="slidenum">
              <a:rPr lang="en-US" altLang="en-US"/>
              <a:pPr/>
              <a:t>‹#›</a:t>
            </a:fld>
            <a:endParaRPr lang="en-US" altLang="en-US"/>
          </a:p>
        </p:txBody>
      </p:sp>
    </p:spTree>
    <p:extLst>
      <p:ext uri="{BB962C8B-B14F-4D97-AF65-F5344CB8AC3E}">
        <p14:creationId xmlns:p14="http://schemas.microsoft.com/office/powerpoint/2010/main" val="244955023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532CD7-AB5B-4F50-A61D-32710CEED869}" type="slidenum">
              <a:rPr lang="en-US" smtClean="0"/>
              <a:t>‹#›</a:t>
            </a:fld>
            <a:endParaRPr lang="en-US"/>
          </a:p>
        </p:txBody>
      </p:sp>
    </p:spTree>
    <p:extLst>
      <p:ext uri="{BB962C8B-B14F-4D97-AF65-F5344CB8AC3E}">
        <p14:creationId xmlns:p14="http://schemas.microsoft.com/office/powerpoint/2010/main" val="108585278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4572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61925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532CD7-AB5B-4F50-A61D-32710CEED869}" type="slidenum">
              <a:rPr lang="en-US" smtClean="0"/>
              <a:t>‹#›</a:t>
            </a:fld>
            <a:endParaRPr lang="en-US"/>
          </a:p>
        </p:txBody>
      </p:sp>
    </p:spTree>
    <p:extLst>
      <p:ext uri="{BB962C8B-B14F-4D97-AF65-F5344CB8AC3E}">
        <p14:creationId xmlns:p14="http://schemas.microsoft.com/office/powerpoint/2010/main" val="495006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hape 2"/>
          <p:cNvSpPr>
            <a:spLocks noGrp="1"/>
          </p:cNvSpPr>
          <p:nvPr>
            <p:ph type="sldNum" sz="quarter" idx="10"/>
          </p:nvPr>
        </p:nvSpPr>
        <p:spPr>
          <a:ln/>
        </p:spPr>
        <p:txBody>
          <a:bodyPr/>
          <a:lstStyle>
            <a:lvl1pPr>
              <a:defRPr/>
            </a:lvl1pPr>
          </a:lstStyle>
          <a:p>
            <a:fld id="{148D1AC1-9D87-4209-93CD-D0DAD0B22AA9}" type="slidenum">
              <a:rPr lang="en-US" altLang="en-US"/>
              <a:pPr/>
              <a:t>‹#›</a:t>
            </a:fld>
            <a:endParaRPr lang="en-US" altLang="en-US"/>
          </a:p>
        </p:txBody>
      </p:sp>
    </p:spTree>
    <p:extLst>
      <p:ext uri="{BB962C8B-B14F-4D97-AF65-F5344CB8AC3E}">
        <p14:creationId xmlns:p14="http://schemas.microsoft.com/office/powerpoint/2010/main" val="408360341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hape 2"/>
          <p:cNvSpPr>
            <a:spLocks noGrp="1"/>
          </p:cNvSpPr>
          <p:nvPr>
            <p:ph type="sldNum" sz="quarter" idx="10"/>
          </p:nvPr>
        </p:nvSpPr>
        <p:spPr>
          <a:ln/>
        </p:spPr>
        <p:txBody>
          <a:bodyPr/>
          <a:lstStyle>
            <a:lvl1pPr>
              <a:defRPr/>
            </a:lvl1pPr>
          </a:lstStyle>
          <a:p>
            <a:fld id="{08B3E9F2-0117-4907-90F5-FC14E1EF1ED5}" type="slidenum">
              <a:rPr lang="en-US" altLang="en-US"/>
              <a:pPr/>
              <a:t>‹#›</a:t>
            </a:fld>
            <a:endParaRPr lang="en-US" altLang="en-US"/>
          </a:p>
        </p:txBody>
      </p:sp>
    </p:spTree>
    <p:extLst>
      <p:ext uri="{BB962C8B-B14F-4D97-AF65-F5344CB8AC3E}">
        <p14:creationId xmlns:p14="http://schemas.microsoft.com/office/powerpoint/2010/main" val="131999054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4" name="Shape 34"/>
          <p:cNvSpPr>
            <a:spLocks noGrp="1"/>
          </p:cNvSpPr>
          <p:nvPr>
            <p:ph type="title"/>
          </p:nvPr>
        </p:nvSpPr>
        <p:spPr>
          <a:xfrm>
            <a:off x="0" y="0"/>
            <a:ext cx="9144000" cy="1143000"/>
          </a:xfrm>
          <a:prstGeom prst="rect">
            <a:avLst/>
          </a:prstGeom>
        </p:spPr>
        <p:txBody>
          <a:bodyPr>
            <a:normAutofit/>
          </a:bodyPr>
          <a:lstStyle/>
          <a:p>
            <a:r>
              <a:rPr lang="en-US" smtClean="0"/>
              <a:t>Click to edit Master title style</a:t>
            </a:r>
            <a:endParaRPr/>
          </a:p>
        </p:txBody>
      </p:sp>
      <p:sp>
        <p:nvSpPr>
          <p:cNvPr id="35" name="Shape 35"/>
          <p:cNvSpPr>
            <a:spLocks noGrp="1"/>
          </p:cNvSpPr>
          <p:nvPr>
            <p:ph type="body" idx="1"/>
          </p:nvPr>
        </p:nvSpPr>
        <p:spPr>
          <a:xfrm>
            <a:off x="457200" y="1600200"/>
            <a:ext cx="8229600" cy="4525963"/>
          </a:xfrm>
          <a:prstGeom prst="rect">
            <a:avLst/>
          </a:prstGeo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Shape 2"/>
          <p:cNvSpPr>
            <a:spLocks noGrp="1"/>
          </p:cNvSpPr>
          <p:nvPr>
            <p:ph type="sldNum" sz="quarter" idx="10"/>
          </p:nvPr>
        </p:nvSpPr>
        <p:spPr>
          <a:ln/>
        </p:spPr>
        <p:txBody>
          <a:bodyPr/>
          <a:lstStyle>
            <a:lvl1pPr>
              <a:defRPr/>
            </a:lvl1pPr>
          </a:lstStyle>
          <a:p>
            <a:fld id="{B045CC06-8E88-45C2-8A2E-35069A0505B9}" type="slidenum">
              <a:rPr lang="en-US" altLang="en-US"/>
              <a:pPr/>
              <a:t>‹#›</a:t>
            </a:fld>
            <a:endParaRPr lang="en-US" altLang="en-US"/>
          </a:p>
        </p:txBody>
      </p:sp>
    </p:spTree>
    <p:extLst>
      <p:ext uri="{BB962C8B-B14F-4D97-AF65-F5344CB8AC3E}">
        <p14:creationId xmlns:p14="http://schemas.microsoft.com/office/powerpoint/2010/main" val="93892459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3" name="Shape 43"/>
          <p:cNvSpPr>
            <a:spLocks noGrp="1"/>
          </p:cNvSpPr>
          <p:nvPr>
            <p:ph type="title"/>
          </p:nvPr>
        </p:nvSpPr>
        <p:spPr>
          <a:xfrm>
            <a:off x="0" y="0"/>
            <a:ext cx="9144000" cy="1143000"/>
          </a:xfrm>
          <a:prstGeom prst="rect">
            <a:avLst/>
          </a:prstGeom>
        </p:spPr>
        <p:txBody>
          <a:bodyPr>
            <a:normAutofit/>
          </a:bodyPr>
          <a:lstStyle/>
          <a:p>
            <a:r>
              <a:rPr lang="en-US" smtClean="0"/>
              <a:t>Click to edit Master title style</a:t>
            </a:r>
            <a:endParaRPr/>
          </a:p>
        </p:txBody>
      </p:sp>
      <p:sp>
        <p:nvSpPr>
          <p:cNvPr id="44" name="Shape 44"/>
          <p:cNvSpPr>
            <a:spLocks noGrp="1"/>
          </p:cNvSpPr>
          <p:nvPr>
            <p:ph type="body" idx="1"/>
          </p:nvPr>
        </p:nvSpPr>
        <p:spPr>
          <a:xfrm>
            <a:off x="457200" y="1600200"/>
            <a:ext cx="8229600" cy="4525963"/>
          </a:xfrm>
          <a:prstGeom prst="rect">
            <a:avLst/>
          </a:prstGeo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Shape 2"/>
          <p:cNvSpPr>
            <a:spLocks noGrp="1"/>
          </p:cNvSpPr>
          <p:nvPr>
            <p:ph type="sldNum" sz="quarter" idx="10"/>
          </p:nvPr>
        </p:nvSpPr>
        <p:spPr>
          <a:ln/>
        </p:spPr>
        <p:txBody>
          <a:bodyPr/>
          <a:lstStyle>
            <a:lvl1pPr>
              <a:defRPr/>
            </a:lvl1pPr>
          </a:lstStyle>
          <a:p>
            <a:fld id="{BECEAE64-8646-4B71-A97A-60C2B193DE57}" type="slidenum">
              <a:rPr lang="en-US" altLang="en-US"/>
              <a:pPr/>
              <a:t>‹#›</a:t>
            </a:fld>
            <a:endParaRPr lang="en-US" altLang="en-US"/>
          </a:p>
        </p:txBody>
      </p:sp>
    </p:spTree>
    <p:extLst>
      <p:ext uri="{BB962C8B-B14F-4D97-AF65-F5344CB8AC3E}">
        <p14:creationId xmlns:p14="http://schemas.microsoft.com/office/powerpoint/2010/main" val="385963756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2" name="Shape 52"/>
          <p:cNvSpPr>
            <a:spLocks noGrp="1"/>
          </p:cNvSpPr>
          <p:nvPr>
            <p:ph type="title"/>
          </p:nvPr>
        </p:nvSpPr>
        <p:spPr>
          <a:xfrm>
            <a:off x="0" y="0"/>
            <a:ext cx="9144000" cy="1143000"/>
          </a:xfrm>
          <a:prstGeom prst="rect">
            <a:avLst/>
          </a:prstGeom>
        </p:spPr>
        <p:txBody>
          <a:bodyPr>
            <a:normAutofit/>
          </a:bodyPr>
          <a:lstStyle/>
          <a:p>
            <a:r>
              <a:rPr lang="en-US" smtClean="0"/>
              <a:t>Click to edit Master title style</a:t>
            </a:r>
            <a:endParaRPr/>
          </a:p>
        </p:txBody>
      </p:sp>
      <p:sp>
        <p:nvSpPr>
          <p:cNvPr id="53" name="Shape 53"/>
          <p:cNvSpPr>
            <a:spLocks noGrp="1"/>
          </p:cNvSpPr>
          <p:nvPr>
            <p:ph type="body" idx="1"/>
          </p:nvPr>
        </p:nvSpPr>
        <p:spPr>
          <a:xfrm>
            <a:off x="457200" y="1600200"/>
            <a:ext cx="8229600" cy="4525963"/>
          </a:xfrm>
          <a:prstGeom prst="rect">
            <a:avLst/>
          </a:prstGeo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Shape 2"/>
          <p:cNvSpPr>
            <a:spLocks noGrp="1"/>
          </p:cNvSpPr>
          <p:nvPr>
            <p:ph type="sldNum" sz="quarter" idx="10"/>
          </p:nvPr>
        </p:nvSpPr>
        <p:spPr>
          <a:ln/>
        </p:spPr>
        <p:txBody>
          <a:bodyPr/>
          <a:lstStyle>
            <a:lvl1pPr>
              <a:defRPr/>
            </a:lvl1pPr>
          </a:lstStyle>
          <a:p>
            <a:fld id="{F86D9874-BE26-41E0-846B-E76C95294EA4}" type="slidenum">
              <a:rPr lang="en-US" altLang="en-US"/>
              <a:pPr/>
              <a:t>‹#›</a:t>
            </a:fld>
            <a:endParaRPr lang="en-US" altLang="en-US"/>
          </a:p>
        </p:txBody>
      </p:sp>
    </p:spTree>
    <p:extLst>
      <p:ext uri="{BB962C8B-B14F-4D97-AF65-F5344CB8AC3E}">
        <p14:creationId xmlns:p14="http://schemas.microsoft.com/office/powerpoint/2010/main" val="263114939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1" name="Shape 61"/>
          <p:cNvSpPr>
            <a:spLocks noGrp="1"/>
          </p:cNvSpPr>
          <p:nvPr>
            <p:ph type="title"/>
          </p:nvPr>
        </p:nvSpPr>
        <p:spPr>
          <a:xfrm>
            <a:off x="0" y="0"/>
            <a:ext cx="9144000" cy="1143000"/>
          </a:xfrm>
          <a:prstGeom prst="rect">
            <a:avLst/>
          </a:prstGeom>
        </p:spPr>
        <p:txBody>
          <a:bodyPr>
            <a:normAutofit/>
          </a:bodyPr>
          <a:lstStyle/>
          <a:p>
            <a:r>
              <a:rPr lang="en-US" smtClean="0"/>
              <a:t>Click to edit Master title style</a:t>
            </a:r>
            <a:endParaRPr/>
          </a:p>
        </p:txBody>
      </p:sp>
      <p:sp>
        <p:nvSpPr>
          <p:cNvPr id="62" name="Shape 62"/>
          <p:cNvSpPr>
            <a:spLocks noGrp="1"/>
          </p:cNvSpPr>
          <p:nvPr>
            <p:ph type="body" idx="1"/>
          </p:nvPr>
        </p:nvSpPr>
        <p:spPr>
          <a:xfrm>
            <a:off x="457200" y="1600200"/>
            <a:ext cx="8229600" cy="4525963"/>
          </a:xfrm>
          <a:prstGeom prst="rect">
            <a:avLst/>
          </a:prstGeo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Shape 2"/>
          <p:cNvSpPr>
            <a:spLocks noGrp="1"/>
          </p:cNvSpPr>
          <p:nvPr>
            <p:ph type="sldNum" sz="quarter" idx="10"/>
          </p:nvPr>
        </p:nvSpPr>
        <p:spPr>
          <a:ln/>
        </p:spPr>
        <p:txBody>
          <a:bodyPr/>
          <a:lstStyle>
            <a:lvl1pPr>
              <a:defRPr/>
            </a:lvl1pPr>
          </a:lstStyle>
          <a:p>
            <a:fld id="{486E5090-05BE-45F2-84A9-639C90BC6431}" type="slidenum">
              <a:rPr lang="en-US" altLang="en-US"/>
              <a:pPr/>
              <a:t>‹#›</a:t>
            </a:fld>
            <a:endParaRPr lang="en-US" altLang="en-US"/>
          </a:p>
        </p:txBody>
      </p:sp>
    </p:spTree>
    <p:extLst>
      <p:ext uri="{BB962C8B-B14F-4D97-AF65-F5344CB8AC3E}">
        <p14:creationId xmlns:p14="http://schemas.microsoft.com/office/powerpoint/2010/main" val="332069899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hape 2"/>
          <p:cNvSpPr>
            <a:spLocks noGrp="1"/>
          </p:cNvSpPr>
          <p:nvPr>
            <p:ph type="sldNum" sz="quarter" idx="10"/>
          </p:nvPr>
        </p:nvSpPr>
        <p:spPr>
          <a:ln/>
        </p:spPr>
        <p:txBody>
          <a:bodyPr/>
          <a:lstStyle>
            <a:lvl1pPr>
              <a:defRPr/>
            </a:lvl1pPr>
          </a:lstStyle>
          <a:p>
            <a:fld id="{1AAEC03C-08ED-4792-AC3F-3EB7709B0E36}" type="slidenum">
              <a:rPr lang="en-US" altLang="en-US"/>
              <a:pPr/>
              <a:t>‹#›</a:t>
            </a:fld>
            <a:endParaRPr lang="en-US" altLang="en-US"/>
          </a:p>
        </p:txBody>
      </p:sp>
    </p:spTree>
    <p:extLst>
      <p:ext uri="{BB962C8B-B14F-4D97-AF65-F5344CB8AC3E}">
        <p14:creationId xmlns:p14="http://schemas.microsoft.com/office/powerpoint/2010/main" val="46074514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7" name="Shape 77"/>
          <p:cNvSpPr>
            <a:spLocks noGrp="1"/>
          </p:cNvSpPr>
          <p:nvPr>
            <p:ph type="title"/>
          </p:nvPr>
        </p:nvSpPr>
        <p:spPr>
          <a:xfrm>
            <a:off x="0" y="0"/>
            <a:ext cx="9144000" cy="1143000"/>
          </a:xfrm>
          <a:prstGeom prst="rect">
            <a:avLst/>
          </a:prstGeom>
        </p:spPr>
        <p:txBody>
          <a:bodyPr>
            <a:normAutofit/>
          </a:bodyPr>
          <a:lstStyle/>
          <a:p>
            <a:r>
              <a:rPr lang="en-US" smtClean="0"/>
              <a:t>Click to edit Master title style</a:t>
            </a:r>
            <a:endParaRPr/>
          </a:p>
        </p:txBody>
      </p:sp>
      <p:sp>
        <p:nvSpPr>
          <p:cNvPr id="78" name="Shape 78"/>
          <p:cNvSpPr>
            <a:spLocks noGrp="1"/>
          </p:cNvSpPr>
          <p:nvPr>
            <p:ph type="body" idx="1"/>
          </p:nvPr>
        </p:nvSpPr>
        <p:spPr>
          <a:xfrm>
            <a:off x="457200" y="1600200"/>
            <a:ext cx="8229600" cy="4525963"/>
          </a:xfrm>
          <a:prstGeom prst="rect">
            <a:avLst/>
          </a:prstGeo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Shape 2"/>
          <p:cNvSpPr>
            <a:spLocks noGrp="1"/>
          </p:cNvSpPr>
          <p:nvPr>
            <p:ph type="sldNum" sz="quarter" idx="10"/>
          </p:nvPr>
        </p:nvSpPr>
        <p:spPr>
          <a:ln/>
        </p:spPr>
        <p:txBody>
          <a:bodyPr/>
          <a:lstStyle>
            <a:lvl1pPr>
              <a:defRPr/>
            </a:lvl1pPr>
          </a:lstStyle>
          <a:p>
            <a:fld id="{E5B6225E-166B-4779-BE72-5829DA2C2395}" type="slidenum">
              <a:rPr lang="en-US" altLang="en-US"/>
              <a:pPr/>
              <a:t>‹#›</a:t>
            </a:fld>
            <a:endParaRPr lang="en-US" altLang="en-US"/>
          </a:p>
        </p:txBody>
      </p:sp>
    </p:spTree>
    <p:extLst>
      <p:ext uri="{BB962C8B-B14F-4D97-AF65-F5344CB8AC3E}">
        <p14:creationId xmlns:p14="http://schemas.microsoft.com/office/powerpoint/2010/main" val="528138217"/>
      </p:ext>
    </p:extLst>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Shape 2"/>
          <p:cNvSpPr>
            <a:spLocks noGrp="1"/>
          </p:cNvSpPr>
          <p:nvPr>
            <p:ph type="sldNum" sz="quarter" idx="2"/>
          </p:nvPr>
        </p:nvSpPr>
        <p:spPr bwMode="auto">
          <a:xfrm>
            <a:off x="101600" y="6442075"/>
            <a:ext cx="3571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none" lIns="45719" tIns="45720" rIns="45719" bIns="45720" numCol="1" anchor="ctr" anchorCtr="0" compatLnSpc="1">
            <a:prstTxWarp prst="textNoShape">
              <a:avLst/>
            </a:prstTxWarp>
            <a:spAutoFit/>
          </a:bodyPr>
          <a:lstStyle>
            <a:lvl1pPr eaLnBrk="1">
              <a:defRPr sz="1400" b="1">
                <a:solidFill>
                  <a:srgbClr val="FFFFFF"/>
                </a:solidFill>
                <a:latin typeface="Verdana" panose="020B0604030504040204" pitchFamily="34" charset="0"/>
                <a:sym typeface="Verdana" panose="020B0604030504040204" pitchFamily="34" charset="0"/>
              </a:defRPr>
            </a:lvl1pPr>
          </a:lstStyle>
          <a:p>
            <a:fld id="{B39568D6-CE20-4AB8-8420-412FC09E981A}" type="slidenum">
              <a:rPr lang="en-US" altLang="en-US"/>
              <a:pPr/>
              <a:t>‹#›</a:t>
            </a:fld>
            <a:endParaRPr lang="en-US" altLang="en-US"/>
          </a:p>
        </p:txBody>
      </p:sp>
      <p:sp>
        <p:nvSpPr>
          <p:cNvPr id="1027" name="Shape 3"/>
          <p:cNvSpPr>
            <a:spLocks noGrp="1"/>
          </p:cNvSpPr>
          <p:nvPr>
            <p:ph type="title"/>
          </p:nvPr>
        </p:nvSpPr>
        <p:spPr bwMode="auto">
          <a:xfrm>
            <a:off x="457200" y="92075"/>
            <a:ext cx="82296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9" tIns="45720" rIns="45719" bIns="45720" numCol="1" anchor="ctr" anchorCtr="0" compatLnSpc="1">
            <a:prstTxWarp prst="textNoShape">
              <a:avLst/>
            </a:prstTxWarp>
          </a:bodyPr>
          <a:lstStyle/>
          <a:p>
            <a:pPr lvl="0"/>
            <a:r>
              <a:rPr lang="en-US" altLang="en-US" smtClean="0">
                <a:sym typeface="Calibri" panose="020F0502020204030204" pitchFamily="34" charset="0"/>
              </a:rPr>
              <a:t>Title Text</a:t>
            </a:r>
          </a:p>
        </p:txBody>
      </p:sp>
      <p:sp>
        <p:nvSpPr>
          <p:cNvPr id="1028" name="Shape 4"/>
          <p:cNvSpPr>
            <a:spLocks noGrp="1"/>
          </p:cNvSpPr>
          <p:nvPr>
            <p:ph type="body" idx="1"/>
          </p:nvPr>
        </p:nvSpPr>
        <p:spPr bwMode="auto">
          <a:xfrm>
            <a:off x="457200" y="1600200"/>
            <a:ext cx="8229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9" tIns="45720" rIns="45719" bIns="45720" numCol="1" anchor="t" anchorCtr="0" compatLnSpc="1">
            <a:prstTxWarp prst="textNoShape">
              <a:avLst/>
            </a:prstTxWarp>
          </a:bodyPr>
          <a:lstStyle/>
          <a:p>
            <a:pPr lvl="0"/>
            <a:r>
              <a:rPr lang="en-US" altLang="en-US" smtClean="0">
                <a:sym typeface="Calibri" panose="020F0502020204030204" pitchFamily="34" charset="0"/>
              </a:rPr>
              <a:t>Body Level One</a:t>
            </a:r>
          </a:p>
          <a:p>
            <a:pPr lvl="1"/>
            <a:r>
              <a:rPr lang="en-US" altLang="en-US" smtClean="0">
                <a:sym typeface="Calibri" panose="020F0502020204030204" pitchFamily="34" charset="0"/>
              </a:rPr>
              <a:t>Body Level Two</a:t>
            </a:r>
          </a:p>
          <a:p>
            <a:pPr lvl="2"/>
            <a:r>
              <a:rPr lang="en-US" altLang="en-US" smtClean="0">
                <a:sym typeface="Calibri" panose="020F0502020204030204" pitchFamily="34" charset="0"/>
              </a:rPr>
              <a:t>Body Level Three</a:t>
            </a:r>
          </a:p>
          <a:p>
            <a:pPr lvl="3"/>
            <a:r>
              <a:rPr lang="en-US" altLang="en-US" smtClean="0">
                <a:sym typeface="Calibri" panose="020F0502020204030204" pitchFamily="34" charset="0"/>
              </a:rPr>
              <a:t>Body Level Four</a:t>
            </a:r>
          </a:p>
          <a:p>
            <a:pPr lvl="4"/>
            <a:r>
              <a:rPr lang="en-US" altLang="en-US" smtClean="0">
                <a:sym typeface="Calibri" panose="020F0502020204030204" pitchFamily="34" charset="0"/>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hf hdr="0" ftr="0" dt="0"/>
  <p:txStyles>
    <p:titleStyle>
      <a:lvl1pPr algn="ctr" defTabSz="457200" rtl="0" eaLnBrk="1" fontAlgn="base" hangingPunct="1">
        <a:spcBef>
          <a:spcPct val="0"/>
        </a:spcBef>
        <a:spcAft>
          <a:spcPct val="0"/>
        </a:spcAft>
        <a:defRPr sz="4000">
          <a:solidFill>
            <a:srgbClr val="000000"/>
          </a:solidFill>
          <a:latin typeface="+mn-lt"/>
          <a:ea typeface="+mn-ea"/>
          <a:cs typeface="+mn-cs"/>
          <a:sym typeface="Calibri" panose="020F0502020204030204" pitchFamily="34" charset="0"/>
        </a:defRPr>
      </a:lvl1pPr>
      <a:lvl2pPr algn="ctr" defTabSz="457200" rtl="0" eaLnBrk="1" fontAlgn="base" hangingPunct="1">
        <a:spcBef>
          <a:spcPct val="0"/>
        </a:spcBef>
        <a:spcAft>
          <a:spcPct val="0"/>
        </a:spcAft>
        <a:defRPr sz="4000">
          <a:solidFill>
            <a:srgbClr val="000000"/>
          </a:solidFill>
          <a:latin typeface="+mn-lt"/>
          <a:ea typeface="+mn-ea"/>
          <a:cs typeface="+mn-cs"/>
          <a:sym typeface="Calibri" panose="020F0502020204030204" pitchFamily="34" charset="0"/>
        </a:defRPr>
      </a:lvl2pPr>
      <a:lvl3pPr algn="ctr" defTabSz="457200" rtl="0" eaLnBrk="1" fontAlgn="base" hangingPunct="1">
        <a:spcBef>
          <a:spcPct val="0"/>
        </a:spcBef>
        <a:spcAft>
          <a:spcPct val="0"/>
        </a:spcAft>
        <a:defRPr sz="4000">
          <a:solidFill>
            <a:srgbClr val="000000"/>
          </a:solidFill>
          <a:latin typeface="+mn-lt"/>
          <a:ea typeface="+mn-ea"/>
          <a:cs typeface="+mn-cs"/>
          <a:sym typeface="Calibri" panose="020F0502020204030204" pitchFamily="34" charset="0"/>
        </a:defRPr>
      </a:lvl3pPr>
      <a:lvl4pPr algn="ctr" defTabSz="457200" rtl="0" eaLnBrk="1" fontAlgn="base" hangingPunct="1">
        <a:spcBef>
          <a:spcPct val="0"/>
        </a:spcBef>
        <a:spcAft>
          <a:spcPct val="0"/>
        </a:spcAft>
        <a:defRPr sz="4000">
          <a:solidFill>
            <a:srgbClr val="000000"/>
          </a:solidFill>
          <a:latin typeface="+mn-lt"/>
          <a:ea typeface="+mn-ea"/>
          <a:cs typeface="+mn-cs"/>
          <a:sym typeface="Calibri" panose="020F0502020204030204" pitchFamily="34" charset="0"/>
        </a:defRPr>
      </a:lvl4pPr>
      <a:lvl5pPr algn="ctr" defTabSz="457200" rtl="0" eaLnBrk="1" fontAlgn="base" hangingPunct="1">
        <a:spcBef>
          <a:spcPct val="0"/>
        </a:spcBef>
        <a:spcAft>
          <a:spcPct val="0"/>
        </a:spcAft>
        <a:defRPr sz="4000">
          <a:solidFill>
            <a:srgbClr val="000000"/>
          </a:solidFill>
          <a:latin typeface="+mn-lt"/>
          <a:ea typeface="+mn-ea"/>
          <a:cs typeface="+mn-cs"/>
          <a:sym typeface="Calibri" panose="020F0502020204030204" pitchFamily="34" charset="0"/>
        </a:defRPr>
      </a:lvl5pPr>
      <a:lvl6pPr marL="0" marR="0" indent="457200" algn="ctr" defTabSz="457200" rtl="0" eaLnBrk="1" latinLnBrk="0" hangingPunct="1">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a:defRPr>
      </a:lvl6pPr>
      <a:lvl7pPr marL="0" marR="0" indent="914400" algn="ctr" defTabSz="457200" rtl="0" eaLnBrk="1" latinLnBrk="0" hangingPunct="1">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a:defRPr>
      </a:lvl7pPr>
      <a:lvl8pPr marL="0" marR="0" indent="1371600" algn="ctr" defTabSz="457200" rtl="0" eaLnBrk="1" latinLnBrk="0" hangingPunct="1">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a:defRPr>
      </a:lvl8pPr>
      <a:lvl9pPr marL="0" marR="0" indent="1828800" algn="ctr" defTabSz="457200" rtl="0" eaLnBrk="1" latinLnBrk="0" hangingPunct="1">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a:defRPr>
      </a:lvl9pPr>
    </p:titleStyle>
    <p:bodyStyle>
      <a:lvl1pPr marL="342900" indent="-342900" algn="l" defTabSz="457200" rtl="0" eaLnBrk="1" fontAlgn="base" hangingPunct="1">
        <a:spcBef>
          <a:spcPts val="700"/>
        </a:spcBef>
        <a:spcAft>
          <a:spcPct val="0"/>
        </a:spcAft>
        <a:buSzPct val="100000"/>
        <a:buFont typeface="Arial" panose="020B0604020202020204" pitchFamily="34" charset="0"/>
        <a:buChar char="»"/>
        <a:defRPr sz="3200">
          <a:solidFill>
            <a:srgbClr val="000000"/>
          </a:solidFill>
          <a:latin typeface="+mn-lt"/>
          <a:ea typeface="+mn-ea"/>
          <a:cs typeface="+mn-cs"/>
          <a:sym typeface="Calibri" panose="020F0502020204030204" pitchFamily="34" charset="0"/>
        </a:defRPr>
      </a:lvl1pPr>
      <a:lvl2pPr marL="782638" indent="-325438" algn="l" defTabSz="457200" rtl="0" eaLnBrk="1" fontAlgn="base" hangingPunct="1">
        <a:spcBef>
          <a:spcPts val="700"/>
        </a:spcBef>
        <a:spcAft>
          <a:spcPct val="0"/>
        </a:spcAft>
        <a:buSzPct val="100000"/>
        <a:buFont typeface="Arial" panose="020B0604020202020204" pitchFamily="34" charset="0"/>
        <a:buChar char="–"/>
        <a:defRPr sz="3200">
          <a:solidFill>
            <a:srgbClr val="000000"/>
          </a:solidFill>
          <a:latin typeface="+mn-lt"/>
          <a:ea typeface="+mn-ea"/>
          <a:cs typeface="+mn-cs"/>
          <a:sym typeface="Calibri" panose="020F0502020204030204" pitchFamily="34" charset="0"/>
        </a:defRPr>
      </a:lvl2pPr>
      <a:lvl3pPr marL="1219200" indent="-304800" algn="l" defTabSz="457200" rtl="0" eaLnBrk="1" fontAlgn="base" hangingPunct="1">
        <a:spcBef>
          <a:spcPts val="700"/>
        </a:spcBef>
        <a:spcAft>
          <a:spcPct val="0"/>
        </a:spcAft>
        <a:buSzPct val="100000"/>
        <a:buFont typeface="Arial" panose="020B0604020202020204" pitchFamily="34" charset="0"/>
        <a:buChar char="•"/>
        <a:defRPr sz="3200">
          <a:solidFill>
            <a:srgbClr val="000000"/>
          </a:solidFill>
          <a:latin typeface="+mn-lt"/>
          <a:ea typeface="+mn-ea"/>
          <a:cs typeface="+mn-cs"/>
          <a:sym typeface="Calibri" panose="020F0502020204030204" pitchFamily="34" charset="0"/>
        </a:defRPr>
      </a:lvl3pPr>
      <a:lvl4pPr marL="1736725" indent="-365125" algn="l" defTabSz="457200" rtl="0" eaLnBrk="1" fontAlgn="base" hangingPunct="1">
        <a:spcBef>
          <a:spcPts val="700"/>
        </a:spcBef>
        <a:spcAft>
          <a:spcPct val="0"/>
        </a:spcAft>
        <a:buSzPct val="100000"/>
        <a:buFont typeface="Arial" panose="020B0604020202020204" pitchFamily="34" charset="0"/>
        <a:buChar char="–"/>
        <a:defRPr sz="3200">
          <a:solidFill>
            <a:srgbClr val="000000"/>
          </a:solidFill>
          <a:latin typeface="+mn-lt"/>
          <a:ea typeface="+mn-ea"/>
          <a:cs typeface="+mn-cs"/>
          <a:sym typeface="Calibri" panose="020F0502020204030204" pitchFamily="34" charset="0"/>
        </a:defRPr>
      </a:lvl4pPr>
      <a:lvl5pPr marL="2235200" indent="-406400" algn="l" defTabSz="457200" rtl="0" eaLnBrk="1" fontAlgn="base" hangingPunct="1">
        <a:spcBef>
          <a:spcPts val="700"/>
        </a:spcBef>
        <a:spcAft>
          <a:spcPct val="0"/>
        </a:spcAft>
        <a:buSzPct val="100000"/>
        <a:buFont typeface="Arial" panose="020B0604020202020204" pitchFamily="34" charset="0"/>
        <a:buChar char="»"/>
        <a:defRPr sz="3200">
          <a:solidFill>
            <a:srgbClr val="000000"/>
          </a:solidFill>
          <a:latin typeface="+mn-lt"/>
          <a:ea typeface="+mn-ea"/>
          <a:cs typeface="+mn-cs"/>
          <a:sym typeface="Calibri" panose="020F0502020204030204" pitchFamily="34" charset="0"/>
        </a:defRPr>
      </a:lvl5pPr>
      <a:lvl6pPr marL="2692400" marR="0" indent="-406400" algn="l" defTabSz="4572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49600" marR="0" indent="-406400" algn="l" defTabSz="4572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606800" marR="0" indent="-406400" algn="l" defTabSz="4572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64000" marR="0" indent="-406400" algn="l" defTabSz="457200" rtl="0" eaLnBrk="1" latinLnBrk="0" hangingPunct="1">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l" defTabSz="457200" rtl="0" eaLnBrk="1" latinLnBrk="0" hangingPunct="1">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Verdana"/>
        </a:defRPr>
      </a:lvl1pPr>
      <a:lvl2pPr marL="0" marR="0" indent="457200" algn="l" defTabSz="457200" rtl="0" eaLnBrk="1" latinLnBrk="0" hangingPunct="1">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Verdana"/>
        </a:defRPr>
      </a:lvl2pPr>
      <a:lvl3pPr marL="0" marR="0" indent="914400" algn="l" defTabSz="457200" rtl="0" eaLnBrk="1" latinLnBrk="0" hangingPunct="1">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Verdana"/>
        </a:defRPr>
      </a:lvl3pPr>
      <a:lvl4pPr marL="0" marR="0" indent="1371600" algn="l" defTabSz="457200" rtl="0" eaLnBrk="1" latinLnBrk="0" hangingPunct="1">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Verdana"/>
        </a:defRPr>
      </a:lvl4pPr>
      <a:lvl5pPr marL="0" marR="0" indent="1828800" algn="l" defTabSz="457200" rtl="0" eaLnBrk="1" latinLnBrk="0" hangingPunct="1">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Verdana"/>
        </a:defRPr>
      </a:lvl5pPr>
      <a:lvl6pPr marL="0" marR="0" indent="0" algn="l" defTabSz="457200" rtl="0" eaLnBrk="1" latinLnBrk="0" hangingPunct="1">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Verdana"/>
        </a:defRPr>
      </a:lvl6pPr>
      <a:lvl7pPr marL="0" marR="0" indent="0" algn="l" defTabSz="457200" rtl="0" eaLnBrk="1" latinLnBrk="0" hangingPunct="1">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Verdana"/>
        </a:defRPr>
      </a:lvl7pPr>
      <a:lvl8pPr marL="0" marR="0" indent="0" algn="l" defTabSz="457200" rtl="0" eaLnBrk="1" latinLnBrk="0" hangingPunct="1">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Verdana"/>
        </a:defRPr>
      </a:lvl8pPr>
      <a:lvl9pPr marL="0" marR="0" indent="0" algn="l" defTabSz="457200" rtl="0" eaLnBrk="1" latinLnBrk="0" hangingPunct="1">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Verdan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1.wdp"/><Relationship Id="rId5" Type="http://schemas.openxmlformats.org/officeDocument/2006/relationships/image" Target="../media/image3.png"/><Relationship Id="rId6"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jpg"/><Relationship Id="rId6" Type="http://schemas.openxmlformats.org/officeDocument/2006/relationships/image" Target="../media/image17.png"/><Relationship Id="rId7" Type="http://schemas.openxmlformats.org/officeDocument/2006/relationships/image" Target="../media/image18.jpg"/><Relationship Id="rId8" Type="http://schemas.openxmlformats.org/officeDocument/2006/relationships/image" Target="../media/image19.png"/><Relationship Id="rId9" Type="http://schemas.openxmlformats.org/officeDocument/2006/relationships/image" Target="../media/image20.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jpg"/><Relationship Id="rId7" Type="http://schemas.openxmlformats.org/officeDocument/2006/relationships/image" Target="../media/image35.jpeg"/><Relationship Id="rId8" Type="http://schemas.openxmlformats.org/officeDocument/2006/relationships/image" Target="../media/image36.jp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44.jpeg"/><Relationship Id="rId1" Type="http://schemas.openxmlformats.org/officeDocument/2006/relationships/video" Target="https://www.youtube.com/embed/4l6ua2PeX68" TargetMode="External"/><Relationship Id="rId2"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hyperlink" Target="mailto:Rodney.chandler@arkansas.gov" TargetMode="External"/><Relationship Id="rId4" Type="http://schemas.openxmlformats.org/officeDocument/2006/relationships/hyperlink" Target="mailto:Ashley.cross@arkansas.gov" TargetMode="External"/><Relationship Id="rId5" Type="http://schemas.openxmlformats.org/officeDocument/2006/relationships/hyperlink" Target="mailto:yvonne.rowland@arkansas.gov" TargetMode="External"/><Relationship Id="rId6" Type="http://schemas.openxmlformats.org/officeDocument/2006/relationships/hyperlink" Target="mailto:ppottenger@uacurrents.org" TargetMode="External"/><Relationship Id="rId7" Type="http://schemas.openxmlformats.org/officeDocument/2006/relationships/hyperlink" Target="mailto:Neil.McNeil@umb.edu" TargetMode="External"/><Relationship Id="rId8" Type="http://schemas.openxmlformats.org/officeDocument/2006/relationships/hyperlink" Target="mailto:matrok@uw.edu" TargetMode="External"/><Relationship Id="rId9" Type="http://schemas.openxmlformats.org/officeDocument/2006/relationships/hyperlink" Target="mailto:katie.allen@umb.edu" TargetMode="External"/><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www.explorevr.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0.png"/><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hape 117"/>
          <p:cNvSpPr>
            <a:spLocks noGrp="1"/>
          </p:cNvSpPr>
          <p:nvPr>
            <p:ph type="sldNum" sz="quarter" idx="10"/>
          </p:nvPr>
        </p:nvSpPr>
        <p:spPr>
          <a:xfrm>
            <a:off x="101600" y="6442075"/>
            <a:ext cx="230188" cy="307975"/>
          </a:xfrm>
          <a:noFill/>
        </p:spPr>
        <p:txBody>
          <a:bodyPr/>
          <a:lstStyle/>
          <a:p>
            <a:fld id="{4468E9B5-24F9-458C-AF9B-62F00F383324}" type="slidenum">
              <a:rPr lang="en-US" altLang="en-US"/>
              <a:pPr/>
              <a:t>1</a:t>
            </a:fld>
            <a:endParaRPr lang="en-US" altLang="en-US"/>
          </a:p>
        </p:txBody>
      </p:sp>
      <p:grpSp>
        <p:nvGrpSpPr>
          <p:cNvPr id="12" name="Group 11"/>
          <p:cNvGrpSpPr/>
          <p:nvPr/>
        </p:nvGrpSpPr>
        <p:grpSpPr>
          <a:xfrm>
            <a:off x="-1" y="1396170"/>
            <a:ext cx="9144001" cy="3669606"/>
            <a:chOff x="-1" y="1140138"/>
            <a:chExt cx="9144001" cy="3669606"/>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27376" b="55319" l="46935" r="99598">
                          <a14:foregroundMark x1="79899" y1="29504" x2="95377" y2="33050"/>
                          <a14:foregroundMark x1="75276" y1="49504" x2="97487" y2="44681"/>
                        </a14:backgroundRemoval>
                      </a14:imgEffect>
                      <a14:imgEffect>
                        <a14:colorTemperature colorTemp="4700"/>
                      </a14:imgEffect>
                      <a14:imgEffect>
                        <a14:saturation sat="200000"/>
                      </a14:imgEffect>
                    </a14:imgLayer>
                  </a14:imgProps>
                </a:ext>
              </a:extLst>
            </a:blip>
            <a:srcRect l="46902" t="27289" r="99" b="44833"/>
            <a:stretch/>
          </p:blipFill>
          <p:spPr>
            <a:xfrm>
              <a:off x="1797589" y="2069902"/>
              <a:ext cx="7346411" cy="1335024"/>
            </a:xfrm>
            <a:prstGeom prst="rect">
              <a:avLst/>
            </a:prstGeom>
            <a:solidFill>
              <a:schemeClr val="accent1"/>
            </a:solidFill>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0" b="99717" l="0" r="100000">
                          <a14:foregroundMark x1="45802" y1="16572" x2="46692" y2="12748"/>
                          <a14:foregroundMark x1="31679" y1="23088" x2="32824" y2="17280"/>
                          <a14:foregroundMark x1="46692" y1="30737" x2="45929" y2="26487"/>
                          <a14:foregroundMark x1="46947" y1="20113" x2="46947" y2="20113"/>
                          <a14:foregroundMark x1="47328" y1="60907" x2="46947" y2="48725"/>
                          <a14:foregroundMark x1="31170" y1="51416" x2="31425" y2="46601"/>
                          <a14:foregroundMark x1="17557" y1="45184" x2="18702" y2="43201"/>
                          <a14:foregroundMark x1="34224" y1="24221" x2="33206" y2="25354"/>
                          <a14:foregroundMark x1="29135" y1="25212" x2="28626" y2="23088"/>
                        </a14:backgroundRemoval>
                      </a14:imgEffect>
                      <a14:imgEffect>
                        <a14:colorTemperature colorTemp="5900"/>
                      </a14:imgEffect>
                    </a14:imgLayer>
                  </a14:imgProps>
                </a:ext>
                <a:ext uri="{28A0092B-C50C-407E-A947-70E740481C1C}">
                  <a14:useLocalDpi xmlns:a14="http://schemas.microsoft.com/office/drawing/2010/main" val="0"/>
                </a:ext>
              </a:extLst>
            </a:blip>
            <a:srcRect t="9194" b="5667"/>
            <a:stretch/>
          </p:blipFill>
          <p:spPr>
            <a:xfrm>
              <a:off x="-1" y="1140138"/>
              <a:ext cx="4302155" cy="3669606"/>
            </a:xfrm>
            <a:prstGeom prst="rect">
              <a:avLst/>
            </a:prstGeom>
          </p:spPr>
        </p:pic>
      </p:grpSp>
      <p:sp>
        <p:nvSpPr>
          <p:cNvPr id="10" name="Shape 116"/>
          <p:cNvSpPr txBox="1">
            <a:spLocks/>
          </p:cNvSpPr>
          <p:nvPr/>
        </p:nvSpPr>
        <p:spPr bwMode="auto">
          <a:xfrm>
            <a:off x="3287268" y="4062347"/>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9" tIns="45720" rIns="45719" bIns="45720" numCol="1" anchor="t" anchorCtr="0" compatLnSpc="1">
            <a:prstTxWarp prst="textNoShape">
              <a:avLst/>
            </a:prstTxWarp>
          </a:bodyPr>
          <a:lstStyle>
            <a:lvl1pPr marL="342900" indent="-342900" algn="l" defTabSz="457200" rtl="0" eaLnBrk="0" fontAlgn="base" hangingPunct="0">
              <a:spcBef>
                <a:spcPts val="700"/>
              </a:spcBef>
              <a:spcAft>
                <a:spcPct val="0"/>
              </a:spcAft>
              <a:buSzPct val="100000"/>
              <a:buFont typeface="Arial" panose="020B0604020202020204" pitchFamily="34" charset="0"/>
              <a:buChar char="»"/>
              <a:defRPr sz="3200">
                <a:solidFill>
                  <a:srgbClr val="000000"/>
                </a:solidFill>
                <a:latin typeface="+mn-lt"/>
                <a:ea typeface="+mn-ea"/>
                <a:cs typeface="+mn-cs"/>
                <a:sym typeface="Calibri" panose="020F0502020204030204" pitchFamily="34" charset="0"/>
              </a:defRPr>
            </a:lvl1pPr>
            <a:lvl2pPr marL="782638" indent="-325438" algn="l" defTabSz="457200" rtl="0" eaLnBrk="0" fontAlgn="base" hangingPunct="0">
              <a:spcBef>
                <a:spcPts val="700"/>
              </a:spcBef>
              <a:spcAft>
                <a:spcPct val="0"/>
              </a:spcAft>
              <a:buSzPct val="100000"/>
              <a:buFont typeface="Arial" panose="020B0604020202020204" pitchFamily="34" charset="0"/>
              <a:buChar char="–"/>
              <a:defRPr sz="3200">
                <a:solidFill>
                  <a:srgbClr val="000000"/>
                </a:solidFill>
                <a:latin typeface="+mn-lt"/>
                <a:ea typeface="+mn-ea"/>
                <a:cs typeface="+mn-cs"/>
                <a:sym typeface="Calibri" panose="020F0502020204030204" pitchFamily="34" charset="0"/>
              </a:defRPr>
            </a:lvl2pPr>
            <a:lvl3pPr marL="1219200" indent="-304800" algn="l" defTabSz="457200" rtl="0" eaLnBrk="0" fontAlgn="base" hangingPunct="0">
              <a:spcBef>
                <a:spcPts val="700"/>
              </a:spcBef>
              <a:spcAft>
                <a:spcPct val="0"/>
              </a:spcAft>
              <a:buSzPct val="100000"/>
              <a:buFont typeface="Arial" panose="020B0604020202020204" pitchFamily="34" charset="0"/>
              <a:buChar char="•"/>
              <a:defRPr sz="3200">
                <a:solidFill>
                  <a:srgbClr val="000000"/>
                </a:solidFill>
                <a:latin typeface="+mn-lt"/>
                <a:ea typeface="+mn-ea"/>
                <a:cs typeface="+mn-cs"/>
                <a:sym typeface="Calibri" panose="020F0502020204030204" pitchFamily="34" charset="0"/>
              </a:defRPr>
            </a:lvl3pPr>
            <a:lvl4pPr marL="1736725" indent="-365125" algn="l" defTabSz="457200" rtl="0" eaLnBrk="0" fontAlgn="base" hangingPunct="0">
              <a:spcBef>
                <a:spcPts val="700"/>
              </a:spcBef>
              <a:spcAft>
                <a:spcPct val="0"/>
              </a:spcAft>
              <a:buSzPct val="100000"/>
              <a:buFont typeface="Arial" panose="020B0604020202020204" pitchFamily="34" charset="0"/>
              <a:buChar char="–"/>
              <a:defRPr sz="3200">
                <a:solidFill>
                  <a:srgbClr val="000000"/>
                </a:solidFill>
                <a:latin typeface="+mn-lt"/>
                <a:ea typeface="+mn-ea"/>
                <a:cs typeface="+mn-cs"/>
                <a:sym typeface="Calibri" panose="020F0502020204030204" pitchFamily="34" charset="0"/>
              </a:defRPr>
            </a:lvl4pPr>
            <a:lvl5pPr marL="2235200" indent="-406400" algn="l" defTabSz="457200" rtl="0" eaLnBrk="0" fontAlgn="base" hangingPunct="0">
              <a:spcBef>
                <a:spcPts val="700"/>
              </a:spcBef>
              <a:spcAft>
                <a:spcPct val="0"/>
              </a:spcAft>
              <a:buSzPct val="100000"/>
              <a:buFont typeface="Arial" panose="020B0604020202020204" pitchFamily="34" charset="0"/>
              <a:buChar char="»"/>
              <a:defRPr sz="3200">
                <a:solidFill>
                  <a:srgbClr val="000000"/>
                </a:solidFill>
                <a:latin typeface="+mn-lt"/>
                <a:ea typeface="+mn-ea"/>
                <a:cs typeface="+mn-cs"/>
                <a:sym typeface="Calibri" panose="020F0502020204030204" pitchFamily="34" charset="0"/>
              </a:defRPr>
            </a:lvl5pPr>
            <a:lvl6pPr marL="26924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496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6068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64000" marR="0" indent="-4064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a:lstStyle>
          <a:p>
            <a:pPr marL="0" indent="0" algn="ctr" eaLnBrk="1" hangingPunct="1">
              <a:buSzTx/>
              <a:buFont typeface="Arial" panose="020B0604020202020204" pitchFamily="34" charset="0"/>
              <a:buNone/>
            </a:pPr>
            <a:endParaRPr lang="en-US" altLang="en-US" kern="0" dirty="0" smtClean="0">
              <a:solidFill>
                <a:srgbClr val="898989"/>
              </a:solidFill>
              <a:latin typeface="Arial" panose="020B0604020202020204" pitchFamily="34" charset="0"/>
              <a:cs typeface="Arial" panose="020B0604020202020204" pitchFamily="34" charset="0"/>
              <a:sym typeface="Arial" panose="020B0604020202020204" pitchFamily="34" charset="0"/>
            </a:endParaRPr>
          </a:p>
          <a:p>
            <a:pPr marL="0" indent="0" algn="ctr" eaLnBrk="1" hangingPunct="1">
              <a:buSzTx/>
              <a:buFont typeface="Arial" panose="020B0604020202020204" pitchFamily="34" charset="0"/>
              <a:buNone/>
            </a:pPr>
            <a:r>
              <a:rPr lang="en-US" altLang="en-US" sz="1800" kern="0" dirty="0" smtClean="0">
                <a:solidFill>
                  <a:schemeClr val="tx1"/>
                </a:solidFill>
                <a:latin typeface="Arial" panose="020B0604020202020204" pitchFamily="34" charset="0"/>
                <a:cs typeface="Arial" panose="020B0604020202020204" pitchFamily="34" charset="0"/>
                <a:sym typeface="Arial" panose="020B0604020202020204" pitchFamily="34" charset="0"/>
              </a:rPr>
              <a:t>Rodney Chandler</a:t>
            </a:r>
            <a:r>
              <a:rPr lang="en-US" altLang="en-US" sz="1600" kern="0" dirty="0" smtClean="0">
                <a:solidFill>
                  <a:schemeClr val="tx1"/>
                </a:solidFill>
                <a:latin typeface="Arial" panose="020B0604020202020204" pitchFamily="34" charset="0"/>
                <a:cs typeface="Arial" panose="020B0604020202020204" pitchFamily="34" charset="0"/>
                <a:sym typeface="Arial" panose="020B0604020202020204" pitchFamily="34" charset="0"/>
              </a:rPr>
              <a:t>, Business Engagement Director</a:t>
            </a:r>
          </a:p>
          <a:p>
            <a:pPr marL="0" indent="0" algn="ctr" eaLnBrk="1" hangingPunct="1">
              <a:buSzTx/>
              <a:buFont typeface="Arial" panose="020B0604020202020204" pitchFamily="34" charset="0"/>
              <a:buNone/>
            </a:pPr>
            <a:r>
              <a:rPr lang="en-US" altLang="en-US" sz="1800" kern="0" dirty="0" smtClean="0">
                <a:solidFill>
                  <a:schemeClr val="tx1"/>
                </a:solidFill>
                <a:latin typeface="Arial" panose="020B0604020202020204" pitchFamily="34" charset="0"/>
                <a:cs typeface="Arial" panose="020B0604020202020204" pitchFamily="34" charset="0"/>
                <a:sym typeface="Arial" panose="020B0604020202020204" pitchFamily="34" charset="0"/>
              </a:rPr>
              <a:t>Ashley Cross</a:t>
            </a:r>
            <a:r>
              <a:rPr lang="en-US" altLang="en-US" sz="1600" kern="0" dirty="0" smtClean="0">
                <a:solidFill>
                  <a:schemeClr val="tx1"/>
                </a:solidFill>
                <a:latin typeface="Arial" panose="020B0604020202020204" pitchFamily="34" charset="0"/>
                <a:cs typeface="Arial" panose="020B0604020202020204" pitchFamily="34" charset="0"/>
                <a:sym typeface="Arial" panose="020B0604020202020204" pitchFamily="34" charset="0"/>
              </a:rPr>
              <a:t>, Corporate Accounts Manager</a:t>
            </a:r>
          </a:p>
          <a:p>
            <a:pPr marL="0" indent="0" algn="ctr" eaLnBrk="1" hangingPunct="1">
              <a:buSzTx/>
              <a:buFont typeface="Arial" panose="020B0604020202020204" pitchFamily="34" charset="0"/>
              <a:buNone/>
            </a:pPr>
            <a:r>
              <a:rPr lang="en-US" altLang="en-US" sz="1800" kern="0" dirty="0" smtClean="0">
                <a:solidFill>
                  <a:schemeClr val="tx1"/>
                </a:solidFill>
                <a:latin typeface="Arial" panose="020B0604020202020204" pitchFamily="34" charset="0"/>
                <a:cs typeface="Arial" panose="020B0604020202020204" pitchFamily="34" charset="0"/>
                <a:sym typeface="Arial" panose="020B0604020202020204" pitchFamily="34" charset="0"/>
              </a:rPr>
              <a:t>Yvonne Rowland</a:t>
            </a:r>
            <a:r>
              <a:rPr lang="en-US" altLang="en-US" sz="1600" kern="0" dirty="0" smtClean="0">
                <a:solidFill>
                  <a:schemeClr val="tx1"/>
                </a:solidFill>
                <a:latin typeface="Arial" panose="020B0604020202020204" pitchFamily="34" charset="0"/>
                <a:cs typeface="Arial" panose="020B0604020202020204" pitchFamily="34" charset="0"/>
                <a:sym typeface="Arial" panose="020B0604020202020204" pitchFamily="34" charset="0"/>
              </a:rPr>
              <a:t>, Business Engagement Administrator </a:t>
            </a:r>
          </a:p>
        </p:txBody>
      </p:sp>
      <p:sp>
        <p:nvSpPr>
          <p:cNvPr id="11" name="Rectangle 10"/>
          <p:cNvSpPr/>
          <p:nvPr/>
        </p:nvSpPr>
        <p:spPr>
          <a:xfrm>
            <a:off x="3410712" y="2346480"/>
            <a:ext cx="5641848" cy="1077218"/>
          </a:xfrm>
          <a:prstGeom prst="rect">
            <a:avLst/>
          </a:prstGeom>
        </p:spPr>
        <p:txBody>
          <a:bodyPr wrap="square">
            <a:spAutoFit/>
          </a:bodyPr>
          <a:lstStyle/>
          <a:p>
            <a:pPr lvl="0" algn="ctr" defTabSz="914400" eaLnBrk="1" fontAlgn="auto" hangingPunct="1">
              <a:spcBef>
                <a:spcPts val="0"/>
              </a:spcBef>
              <a:spcAft>
                <a:spcPts val="0"/>
              </a:spcAft>
            </a:pPr>
            <a:r>
              <a:rPr lang="en-US" sz="2400" b="1" dirty="0" smtClean="0">
                <a:solidFill>
                  <a:prstClr val="white"/>
                </a:solidFill>
                <a:latin typeface="Arial" panose="020B0604020202020204" pitchFamily="34" charset="0"/>
                <a:cs typeface="Arial" panose="020B0604020202020204" pitchFamily="34" charset="0"/>
              </a:rPr>
              <a:t>Arkansas Rehabilitation Services</a:t>
            </a:r>
            <a:endParaRPr lang="en-US" sz="2400" b="1" dirty="0">
              <a:solidFill>
                <a:prstClr val="white"/>
              </a:solidFill>
              <a:latin typeface="Arial" panose="020B0604020202020204" pitchFamily="34" charset="0"/>
              <a:cs typeface="Arial" panose="020B0604020202020204" pitchFamily="34" charset="0"/>
            </a:endParaRPr>
          </a:p>
          <a:p>
            <a:pPr lvl="0" algn="ctr" defTabSz="914400" eaLnBrk="1" fontAlgn="auto" hangingPunct="1">
              <a:spcBef>
                <a:spcPts val="0"/>
              </a:spcBef>
              <a:spcAft>
                <a:spcPts val="0"/>
              </a:spcAft>
            </a:pPr>
            <a:r>
              <a:rPr lang="en-US" dirty="0">
                <a:solidFill>
                  <a:prstClr val="white"/>
                </a:solidFill>
                <a:latin typeface="Arial" panose="020B0604020202020204" pitchFamily="34" charset="0"/>
                <a:cs typeface="Arial" panose="020B0604020202020204" pitchFamily="34" charset="0"/>
              </a:rPr>
              <a:t>Equation for Success</a:t>
            </a:r>
          </a:p>
          <a:p>
            <a:pPr lvl="0" algn="ctr" defTabSz="914400" eaLnBrk="1" fontAlgn="auto" hangingPunct="1">
              <a:spcBef>
                <a:spcPts val="0"/>
              </a:spcBef>
              <a:spcAft>
                <a:spcPts val="0"/>
              </a:spcAft>
            </a:pPr>
            <a:r>
              <a:rPr lang="en-US" sz="2200" b="1" dirty="0" smtClean="0">
                <a:solidFill>
                  <a:prstClr val="white"/>
                </a:solidFill>
                <a:latin typeface="Arial" panose="020B0604020202020204" pitchFamily="34" charset="0"/>
                <a:cs typeface="Arial" panose="020B0604020202020204" pitchFamily="34" charset="0"/>
              </a:rPr>
              <a:t>“Collaboration </a:t>
            </a:r>
            <a:r>
              <a:rPr lang="en-US" sz="2200" b="1" dirty="0">
                <a:solidFill>
                  <a:prstClr val="white"/>
                </a:solidFill>
                <a:latin typeface="Arial" panose="020B0604020202020204" pitchFamily="34" charset="0"/>
                <a:cs typeface="Arial" panose="020B0604020202020204" pitchFamily="34" charset="0"/>
              </a:rPr>
              <a:t>+ </a:t>
            </a:r>
            <a:r>
              <a:rPr lang="en-US" sz="2200" b="1" dirty="0" smtClean="0">
                <a:solidFill>
                  <a:prstClr val="white"/>
                </a:solidFill>
                <a:latin typeface="Arial" panose="020B0604020202020204" pitchFamily="34" charset="0"/>
                <a:cs typeface="Arial" panose="020B0604020202020204" pitchFamily="34" charset="0"/>
              </a:rPr>
              <a:t>Creativity </a:t>
            </a:r>
            <a:r>
              <a:rPr lang="en-US" sz="2200" dirty="0" smtClean="0">
                <a:solidFill>
                  <a:prstClr val="white"/>
                </a:solidFill>
                <a:latin typeface="Arial" panose="020B0604020202020204" pitchFamily="34" charset="0"/>
                <a:cs typeface="Arial" panose="020B0604020202020204" pitchFamily="34" charset="0"/>
              </a:rPr>
              <a:t>=</a:t>
            </a:r>
            <a:r>
              <a:rPr lang="en-US" sz="2200" b="1" dirty="0" smtClean="0">
                <a:solidFill>
                  <a:prstClr val="white"/>
                </a:solidFill>
                <a:latin typeface="Arial" panose="020B0604020202020204" pitchFamily="34" charset="0"/>
                <a:cs typeface="Arial" panose="020B0604020202020204" pitchFamily="34" charset="0"/>
              </a:rPr>
              <a:t> Cohesion”</a:t>
            </a:r>
            <a:endParaRPr lang="en-US" sz="2200" b="1" dirty="0">
              <a:solidFill>
                <a:prstClr val="white"/>
              </a:solidFill>
              <a:latin typeface="Arial" panose="020B0604020202020204" pitchFamily="34" charset="0"/>
              <a:cs typeface="Arial" panose="020B0604020202020204" pitchFamily="34" charset="0"/>
            </a:endParaRPr>
          </a:p>
        </p:txBody>
      </p:sp>
      <p:sp>
        <p:nvSpPr>
          <p:cNvPr id="7" name="Rectangle 6"/>
          <p:cNvSpPr/>
          <p:nvPr/>
        </p:nvSpPr>
        <p:spPr>
          <a:xfrm>
            <a:off x="0" y="0"/>
            <a:ext cx="9144000" cy="118872"/>
          </a:xfrm>
          <a:prstGeom prst="rect">
            <a:avLst/>
          </a:prstGeom>
          <a:solidFill>
            <a:schemeClr val="tx1"/>
          </a:solidFill>
          <a:ln w="2540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8" name="Rectangle 7"/>
          <p:cNvSpPr/>
          <p:nvPr/>
        </p:nvSpPr>
        <p:spPr>
          <a:xfrm>
            <a:off x="0" y="118872"/>
            <a:ext cx="9144000" cy="566953"/>
          </a:xfrm>
          <a:prstGeom prst="rect">
            <a:avLst/>
          </a:prstGeom>
          <a:solidFill>
            <a:srgbClr val="0073AE">
              <a:alpha val="94000"/>
            </a:srgbClr>
          </a:solidFill>
          <a:ln w="25400" cap="flat">
            <a:solidFill>
              <a:srgbClr val="0073AE"/>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4097" name="Shape 115"/>
          <p:cNvSpPr>
            <a:spLocks noGrp="1"/>
          </p:cNvSpPr>
          <p:nvPr>
            <p:ph type="title" idx="4294967295"/>
          </p:nvPr>
        </p:nvSpPr>
        <p:spPr>
          <a:xfrm>
            <a:off x="331788" y="508127"/>
            <a:ext cx="8566912" cy="374205"/>
          </a:xfrm>
        </p:spPr>
        <p:txBody>
          <a:bodyPr/>
          <a:lstStyle/>
          <a:p>
            <a:pPr defTabSz="182563" eaLnBrk="1" hangingPunct="1"/>
            <a:r>
              <a:rPr lang="en-US" altLang="en-US" sz="2600" b="1" dirty="0" smtClean="0">
                <a:solidFill>
                  <a:schemeClr val="bg1"/>
                </a:solidFill>
                <a:latin typeface="Arial" panose="020B0604020202020204" pitchFamily="34" charset="0"/>
                <a:cs typeface="Arial" panose="020B0604020202020204" pitchFamily="34" charset="0"/>
                <a:sym typeface="Arial" panose="020B0604020202020204" pitchFamily="34" charset="0"/>
              </a:rPr>
              <a:t>Job-Driven Technical Assistance Center (JD-VRTAC):</a:t>
            </a:r>
            <a:r>
              <a:rPr lang="en-US" altLang="en-US" sz="2600" b="1" dirty="0" smtClean="0">
                <a:latin typeface="Arial" panose="020B0604020202020204" pitchFamily="34" charset="0"/>
                <a:cs typeface="Arial" panose="020B0604020202020204" pitchFamily="34" charset="0"/>
                <a:sym typeface="Arial" panose="020B0604020202020204" pitchFamily="34" charset="0"/>
              </a:rPr>
              <a:t/>
            </a:r>
            <a:br>
              <a:rPr lang="en-US" altLang="en-US" sz="2600" b="1" dirty="0" smtClean="0">
                <a:latin typeface="Arial" panose="020B0604020202020204" pitchFamily="34" charset="0"/>
                <a:cs typeface="Arial" panose="020B0604020202020204" pitchFamily="34" charset="0"/>
                <a:sym typeface="Arial" panose="020B0604020202020204" pitchFamily="34" charset="0"/>
              </a:rPr>
            </a:br>
            <a:r>
              <a:rPr lang="en-US" altLang="en-US" sz="2600" b="1" dirty="0" smtClean="0">
                <a:latin typeface="Arial" panose="020B0604020202020204" pitchFamily="34" charset="0"/>
                <a:cs typeface="Arial" panose="020B0604020202020204" pitchFamily="34" charset="0"/>
                <a:sym typeface="Arial" panose="020B0604020202020204" pitchFamily="34" charset="0"/>
              </a:rPr>
              <a:t/>
            </a:r>
            <a:br>
              <a:rPr lang="en-US" altLang="en-US" sz="2600" b="1" dirty="0" smtClean="0">
                <a:latin typeface="Arial" panose="020B0604020202020204" pitchFamily="34" charset="0"/>
                <a:cs typeface="Arial" panose="020B0604020202020204" pitchFamily="34" charset="0"/>
                <a:sym typeface="Arial" panose="020B0604020202020204" pitchFamily="34" charset="0"/>
              </a:rPr>
            </a:br>
            <a:endParaRPr lang="en-US" altLang="en-US" sz="1600" b="1" dirty="0" smtClean="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hape 147"/>
          <p:cNvSpPr>
            <a:spLocks noGrp="1"/>
          </p:cNvSpPr>
          <p:nvPr>
            <p:ph type="title" idx="4294967295"/>
          </p:nvPr>
        </p:nvSpPr>
        <p:spPr>
          <a:xfrm>
            <a:off x="0" y="0"/>
            <a:ext cx="9144000" cy="1143000"/>
          </a:xfrm>
        </p:spPr>
        <p:txBody>
          <a:bodyPr/>
          <a:lstStyle/>
          <a:p>
            <a:pPr eaLnBrk="1" hangingPunct="1"/>
            <a:r>
              <a:rPr lang="en-US" altLang="en-US" dirty="0" smtClean="0">
                <a:solidFill>
                  <a:srgbClr val="0073AE"/>
                </a:solidFill>
                <a:latin typeface="Arial" panose="020B0604020202020204" pitchFamily="34" charset="0"/>
                <a:cs typeface="Arial" panose="020B0604020202020204" pitchFamily="34" charset="0"/>
                <a:sym typeface="Arial" panose="020B0604020202020204" pitchFamily="34" charset="0"/>
              </a:rPr>
              <a:t>JD-VRTAC Project Goals</a:t>
            </a:r>
          </a:p>
        </p:txBody>
      </p:sp>
      <p:sp>
        <p:nvSpPr>
          <p:cNvPr id="11267" name="Shape 149"/>
          <p:cNvSpPr>
            <a:spLocks noGrp="1"/>
          </p:cNvSpPr>
          <p:nvPr>
            <p:ph type="sldNum" sz="quarter" idx="10"/>
          </p:nvPr>
        </p:nvSpPr>
        <p:spPr>
          <a:xfrm>
            <a:off x="101600" y="6442075"/>
            <a:ext cx="230188" cy="307975"/>
          </a:xfrm>
          <a:noFill/>
        </p:spPr>
        <p:txBody>
          <a:bodyPr/>
          <a:lstStyle/>
          <a:p>
            <a:fld id="{2DBAAE35-7E38-45F5-B3A4-8C88B65FF3D1}" type="slidenum">
              <a:rPr lang="en-US" altLang="en-US"/>
              <a:pPr/>
              <a:t>10</a:t>
            </a:fld>
            <a:endParaRPr lang="en-US" altLang="en-US"/>
          </a:p>
        </p:txBody>
      </p:sp>
      <p:sp>
        <p:nvSpPr>
          <p:cNvPr id="5" name="TextBox 4"/>
          <p:cNvSpPr txBox="1"/>
          <p:nvPr/>
        </p:nvSpPr>
        <p:spPr>
          <a:xfrm>
            <a:off x="365239" y="1291661"/>
            <a:ext cx="7368540" cy="584775"/>
          </a:xfrm>
          <a:prstGeom prst="rect">
            <a:avLst/>
          </a:prstGeom>
          <a:noFill/>
        </p:spPr>
        <p:txBody>
          <a:bodyPr wrap="square" rtlCol="0">
            <a:spAutoFit/>
          </a:bodyPr>
          <a:lstStyle/>
          <a:p>
            <a:r>
              <a:rPr lang="en-US" sz="3200" b="1" dirty="0" smtClean="0">
                <a:solidFill>
                  <a:srgbClr val="006699"/>
                </a:solidFill>
                <a:latin typeface="Arial" panose="020B0604020202020204" pitchFamily="34" charset="0"/>
                <a:cs typeface="Arial" panose="020B0604020202020204" pitchFamily="34" charset="0"/>
              </a:rPr>
              <a:t>Project Objectives</a:t>
            </a:r>
            <a:r>
              <a:rPr lang="en-US" sz="3200" dirty="0" smtClean="0">
                <a:solidFill>
                  <a:srgbClr val="0073AE"/>
                </a:solidFill>
                <a:latin typeface="Arial" panose="020B0604020202020204" pitchFamily="34" charset="0"/>
                <a:cs typeface="Arial" panose="020B0604020202020204" pitchFamily="34" charset="0"/>
              </a:rPr>
              <a:t>:</a:t>
            </a:r>
            <a:endParaRPr lang="en-US" sz="3200" dirty="0">
              <a:solidFill>
                <a:srgbClr val="0073AE"/>
              </a:solidFill>
              <a:latin typeface="Arial" panose="020B0604020202020204" pitchFamily="34" charset="0"/>
              <a:cs typeface="Arial" panose="020B0604020202020204" pitchFamily="34" charset="0"/>
            </a:endParaRPr>
          </a:p>
        </p:txBody>
      </p:sp>
      <p:sp>
        <p:nvSpPr>
          <p:cNvPr id="6" name="TextBox 5"/>
          <p:cNvSpPr txBox="1"/>
          <p:nvPr/>
        </p:nvSpPr>
        <p:spPr>
          <a:xfrm>
            <a:off x="268721" y="1983102"/>
            <a:ext cx="8362950" cy="707886"/>
          </a:xfrm>
          <a:prstGeom prst="rect">
            <a:avLst/>
          </a:prstGeom>
          <a:noFill/>
        </p:spPr>
        <p:txBody>
          <a:bodyPr wrap="square" rtlCol="0">
            <a:spAutoFit/>
          </a:bodyPr>
          <a:lstStyle/>
          <a:p>
            <a:pPr marL="285750" indent="-285750">
              <a:buClr>
                <a:srgbClr val="FFC000"/>
              </a:buClr>
              <a:buFont typeface="Wingdings" panose="05000000000000000000" pitchFamily="2" charset="2"/>
              <a:buChar char="v"/>
            </a:pPr>
            <a:r>
              <a:rPr lang="en-US" sz="2000" dirty="0" smtClean="0">
                <a:latin typeface="Arial" panose="020B0604020202020204" pitchFamily="34" charset="0"/>
                <a:cs typeface="Arial" panose="020B0604020202020204" pitchFamily="34" charset="0"/>
              </a:rPr>
              <a:t>Foster </a:t>
            </a:r>
            <a:r>
              <a:rPr lang="en-US" sz="2000" b="1" dirty="0" smtClean="0">
                <a:solidFill>
                  <a:srgbClr val="006699"/>
                </a:solidFill>
                <a:latin typeface="Arial" panose="020B0604020202020204" pitchFamily="34" charset="0"/>
                <a:cs typeface="Arial" panose="020B0604020202020204" pitchFamily="34" charset="0"/>
              </a:rPr>
              <a:t>Increased Collaboration </a:t>
            </a:r>
            <a:r>
              <a:rPr lang="en-US" sz="2000" dirty="0" smtClean="0">
                <a:latin typeface="Arial" panose="020B0604020202020204" pitchFamily="34" charset="0"/>
                <a:cs typeface="Arial" panose="020B0604020202020204" pitchFamily="34" charset="0"/>
              </a:rPr>
              <a:t>between Field Services and Business Engagement Staff</a:t>
            </a:r>
            <a:endParaRPr lang="en-US" sz="2000" dirty="0">
              <a:latin typeface="Arial" panose="020B0604020202020204" pitchFamily="34" charset="0"/>
              <a:cs typeface="Arial" panose="020B0604020202020204" pitchFamily="34" charset="0"/>
            </a:endParaRPr>
          </a:p>
        </p:txBody>
      </p:sp>
      <p:sp>
        <p:nvSpPr>
          <p:cNvPr id="7" name="TextBox 6"/>
          <p:cNvSpPr txBox="1"/>
          <p:nvPr/>
        </p:nvSpPr>
        <p:spPr>
          <a:xfrm>
            <a:off x="210872" y="4700195"/>
            <a:ext cx="8468791" cy="707886"/>
          </a:xfrm>
          <a:prstGeom prst="rect">
            <a:avLst/>
          </a:prstGeom>
          <a:noFill/>
        </p:spPr>
        <p:txBody>
          <a:bodyPr wrap="square" rtlCol="0">
            <a:spAutoFit/>
          </a:bodyPr>
          <a:lstStyle/>
          <a:p>
            <a:pPr marL="285750" indent="-285750">
              <a:buClr>
                <a:srgbClr val="FFC000"/>
              </a:buClr>
              <a:buFont typeface="Wingdings" panose="05000000000000000000" pitchFamily="2" charset="2"/>
              <a:buChar char="v"/>
            </a:pPr>
            <a:r>
              <a:rPr lang="en-US" sz="2000" b="1" dirty="0" smtClean="0">
                <a:solidFill>
                  <a:srgbClr val="006699"/>
                </a:solidFill>
                <a:latin typeface="Arial" panose="020B0604020202020204" pitchFamily="34" charset="0"/>
                <a:cs typeface="Arial" panose="020B0604020202020204" pitchFamily="34" charset="0"/>
              </a:rPr>
              <a:t>Increase Agency engagement </a:t>
            </a:r>
            <a:r>
              <a:rPr lang="en-US" sz="2000" dirty="0" smtClean="0">
                <a:latin typeface="Arial" panose="020B0604020202020204" pitchFamily="34" charset="0"/>
                <a:cs typeface="Arial" panose="020B0604020202020204" pitchFamily="34" charset="0"/>
              </a:rPr>
              <a:t>with business leadership and partner service agencies</a:t>
            </a:r>
            <a:endParaRPr lang="en-US" sz="2000" dirty="0">
              <a:latin typeface="Arial" panose="020B0604020202020204" pitchFamily="34" charset="0"/>
              <a:cs typeface="Arial" panose="020B0604020202020204" pitchFamily="34" charset="0"/>
            </a:endParaRPr>
          </a:p>
        </p:txBody>
      </p:sp>
      <p:sp>
        <p:nvSpPr>
          <p:cNvPr id="8" name="TextBox 7"/>
          <p:cNvSpPr txBox="1"/>
          <p:nvPr/>
        </p:nvSpPr>
        <p:spPr>
          <a:xfrm>
            <a:off x="564510" y="2685403"/>
            <a:ext cx="8067161" cy="1015663"/>
          </a:xfrm>
          <a:prstGeom prst="rect">
            <a:avLst/>
          </a:prstGeom>
          <a:noFill/>
        </p:spPr>
        <p:txBody>
          <a:bodyPr wrap="square" rtlCol="0">
            <a:spAutoFit/>
          </a:bodyPr>
          <a:lstStyle/>
          <a:p>
            <a:pPr marL="285750" indent="-285750">
              <a:buClr>
                <a:srgbClr val="FFC000"/>
              </a:buClr>
              <a:buFont typeface="Arial" panose="020B0604020202020204" pitchFamily="34" charset="0"/>
              <a:buChar char="•"/>
            </a:pPr>
            <a:r>
              <a:rPr lang="en-US" sz="2000" dirty="0" smtClean="0">
                <a:latin typeface="Arial" panose="020B0604020202020204" pitchFamily="34" charset="0"/>
                <a:cs typeface="Arial" panose="020B0604020202020204" pitchFamily="34" charset="0"/>
              </a:rPr>
              <a:t>Develop strategies and data collection tools</a:t>
            </a:r>
          </a:p>
          <a:p>
            <a:pPr marL="285750" indent="-285750">
              <a:buClr>
                <a:srgbClr val="FFC000"/>
              </a:buClr>
              <a:buFont typeface="Arial" panose="020B0604020202020204" pitchFamily="34" charset="0"/>
              <a:buChar char="•"/>
            </a:pPr>
            <a:r>
              <a:rPr lang="en-US" sz="2000" dirty="0" smtClean="0">
                <a:latin typeface="Arial" panose="020B0604020202020204" pitchFamily="34" charset="0"/>
                <a:cs typeface="Arial" panose="020B0604020202020204" pitchFamily="34" charset="0"/>
              </a:rPr>
              <a:t>Training at all levels to integrate business strategy for increasing outcomes</a:t>
            </a:r>
            <a:endParaRPr lang="en-US" sz="2000" dirty="0">
              <a:latin typeface="Arial" panose="020B0604020202020204" pitchFamily="34" charset="0"/>
              <a:cs typeface="Arial" panose="020B0604020202020204" pitchFamily="34" charset="0"/>
            </a:endParaRPr>
          </a:p>
        </p:txBody>
      </p:sp>
      <p:sp>
        <p:nvSpPr>
          <p:cNvPr id="9" name="TextBox 8"/>
          <p:cNvSpPr txBox="1"/>
          <p:nvPr/>
        </p:nvSpPr>
        <p:spPr>
          <a:xfrm>
            <a:off x="564510" y="5340525"/>
            <a:ext cx="7254240" cy="400110"/>
          </a:xfrm>
          <a:prstGeom prst="rect">
            <a:avLst/>
          </a:prstGeom>
          <a:noFill/>
        </p:spPr>
        <p:txBody>
          <a:bodyPr wrap="square" rtlCol="0">
            <a:spAutoFit/>
          </a:bodyPr>
          <a:lstStyle/>
          <a:p>
            <a:pPr marL="285750" indent="-285750">
              <a:buClr>
                <a:srgbClr val="FFC000"/>
              </a:buClr>
              <a:buFont typeface="Arial" panose="020B0604020202020204" pitchFamily="34" charset="0"/>
              <a:buChar char="•"/>
            </a:pPr>
            <a:r>
              <a:rPr lang="en-US" sz="2000" dirty="0" smtClean="0">
                <a:latin typeface="Arial" panose="020B0604020202020204" pitchFamily="34" charset="0"/>
                <a:cs typeface="Arial" panose="020B0604020202020204" pitchFamily="34" charset="0"/>
              </a:rPr>
              <a:t>Business Customer Satisfaction Survey</a:t>
            </a:r>
            <a:endParaRPr lang="en-US" sz="2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10872" y="3837734"/>
            <a:ext cx="401630" cy="374854"/>
          </a:xfrm>
          <a:prstGeom prst="rect">
            <a:avLst/>
          </a:prstGeom>
        </p:spPr>
      </p:pic>
      <p:sp>
        <p:nvSpPr>
          <p:cNvPr id="4" name="TextBox 3"/>
          <p:cNvSpPr txBox="1"/>
          <p:nvPr/>
        </p:nvSpPr>
        <p:spPr>
          <a:xfrm>
            <a:off x="528770" y="3811380"/>
            <a:ext cx="7902086" cy="677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rPr>
              <a:t>Understand and apply </a:t>
            </a:r>
            <a:r>
              <a:rPr kumimoji="0" lang="en-US" sz="2000" b="1" i="0" u="none" strike="noStrike" cap="none" spc="0" normalizeH="0" baseline="0" dirty="0" smtClean="0">
                <a:ln>
                  <a:noFill/>
                </a:ln>
                <a:solidFill>
                  <a:srgbClr val="0073AE"/>
                </a:solidFill>
                <a:effectLst/>
                <a:uFillTx/>
                <a:latin typeface="Arial" panose="020B0604020202020204" pitchFamily="34" charset="0"/>
                <a:cs typeface="Arial" panose="020B0604020202020204" pitchFamily="34" charset="0"/>
                <a:sym typeface="Calibri"/>
              </a:rPr>
              <a:t>Labor Market</a:t>
            </a:r>
            <a:r>
              <a:rPr kumimoji="0" lang="en-US" sz="2000" b="1" i="0" u="none" strike="noStrike" cap="none" spc="0" normalizeH="0" dirty="0" smtClean="0">
                <a:ln>
                  <a:noFill/>
                </a:ln>
                <a:solidFill>
                  <a:srgbClr val="0073AE"/>
                </a:solidFill>
                <a:effectLst/>
                <a:uFillTx/>
                <a:latin typeface="Arial" panose="020B0604020202020204" pitchFamily="34" charset="0"/>
                <a:cs typeface="Arial" panose="020B0604020202020204" pitchFamily="34" charset="0"/>
                <a:sym typeface="Calibri"/>
              </a:rPr>
              <a:t> Information</a:t>
            </a: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sz="1800" b="1" i="0" u="none" strike="noStrike" cap="none" spc="0" normalizeH="0" baseline="0" dirty="0">
              <a:ln>
                <a:noFill/>
              </a:ln>
              <a:solidFill>
                <a:srgbClr val="FFC000"/>
              </a:solidFill>
              <a:effectLst/>
              <a:uFillTx/>
              <a:latin typeface="+mn-lt"/>
              <a:ea typeface="+mn-ea"/>
              <a:cs typeface="+mn-cs"/>
              <a:sym typeface="Calibri"/>
            </a:endParaRPr>
          </a:p>
        </p:txBody>
      </p:sp>
      <p:sp>
        <p:nvSpPr>
          <p:cNvPr id="14" name="TextBox 13"/>
          <p:cNvSpPr txBox="1"/>
          <p:nvPr/>
        </p:nvSpPr>
        <p:spPr>
          <a:xfrm>
            <a:off x="564510" y="4145032"/>
            <a:ext cx="7593330" cy="707886"/>
          </a:xfrm>
          <a:prstGeom prst="rect">
            <a:avLst/>
          </a:prstGeom>
          <a:noFill/>
        </p:spPr>
        <p:txBody>
          <a:bodyPr wrap="square" rtlCol="0">
            <a:spAutoFit/>
          </a:bodyPr>
          <a:lstStyle/>
          <a:p>
            <a:pPr marL="285750" indent="-285750">
              <a:buClr>
                <a:srgbClr val="FFC000"/>
              </a:buClr>
              <a:buFont typeface="Arial" panose="020B0604020202020204" pitchFamily="34" charset="0"/>
              <a:buChar char="•"/>
            </a:pPr>
            <a:r>
              <a:rPr lang="en-US" sz="2000" dirty="0" smtClean="0">
                <a:latin typeface="Arial" panose="020B0604020202020204" pitchFamily="34" charset="0"/>
                <a:cs typeface="Arial" panose="020B0604020202020204" pitchFamily="34" charset="0"/>
              </a:rPr>
              <a:t>Evolving process</a:t>
            </a:r>
          </a:p>
          <a:p>
            <a:pPr marL="285750" indent="-285750">
              <a:buClr>
                <a:srgbClr val="FFC000"/>
              </a:buClr>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hape 153"/>
          <p:cNvSpPr>
            <a:spLocks noGrp="1"/>
          </p:cNvSpPr>
          <p:nvPr>
            <p:ph type="title" idx="4294967295"/>
          </p:nvPr>
        </p:nvSpPr>
        <p:spPr>
          <a:xfrm>
            <a:off x="0" y="0"/>
            <a:ext cx="9144000" cy="1143000"/>
          </a:xfrm>
        </p:spPr>
        <p:txBody>
          <a:bodyPr/>
          <a:lstStyle/>
          <a:p>
            <a:pPr eaLnBrk="1" hangingPunct="1"/>
            <a:r>
              <a:rPr lang="en-US" altLang="en-US" dirty="0" smtClean="0">
                <a:solidFill>
                  <a:srgbClr val="0073AE"/>
                </a:solidFill>
                <a:latin typeface="Arial" panose="020B0604020202020204" pitchFamily="34" charset="0"/>
                <a:cs typeface="Arial" panose="020B0604020202020204" pitchFamily="34" charset="0"/>
                <a:sym typeface="Arial" panose="020B0604020202020204" pitchFamily="34" charset="0"/>
              </a:rPr>
              <a:t>JD-VRTAC Project Implementation</a:t>
            </a:r>
          </a:p>
        </p:txBody>
      </p:sp>
      <p:sp>
        <p:nvSpPr>
          <p:cNvPr id="13315" name="Shape 155"/>
          <p:cNvSpPr>
            <a:spLocks noGrp="1"/>
          </p:cNvSpPr>
          <p:nvPr>
            <p:ph type="sldNum" sz="quarter" idx="10"/>
          </p:nvPr>
        </p:nvSpPr>
        <p:spPr>
          <a:noFill/>
        </p:spPr>
        <p:txBody>
          <a:bodyPr/>
          <a:lstStyle/>
          <a:p>
            <a:fld id="{C1F2E917-B63F-4313-925F-95F1129EC14B}" type="slidenum">
              <a:rPr lang="en-US" altLang="en-US"/>
              <a:pPr/>
              <a:t>11</a:t>
            </a:fld>
            <a:endParaRPr lang="en-US" altLang="en-US"/>
          </a:p>
        </p:txBody>
      </p:sp>
      <p:sp>
        <p:nvSpPr>
          <p:cNvPr id="9" name="TextBox 8"/>
          <p:cNvSpPr txBox="1"/>
          <p:nvPr/>
        </p:nvSpPr>
        <p:spPr>
          <a:xfrm>
            <a:off x="280194" y="830480"/>
            <a:ext cx="8348870" cy="53245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lvl="0" indent="-342900" fontAlgn="auto">
              <a:spcBef>
                <a:spcPts val="0"/>
              </a:spcBef>
              <a:spcAft>
                <a:spcPts val="0"/>
              </a:spcAft>
              <a:buClr>
                <a:srgbClr val="FFC000"/>
              </a:buClr>
              <a:buFont typeface="Wingdings" panose="05000000000000000000" pitchFamily="2" charset="2"/>
              <a:buChar char="v"/>
            </a:pPr>
            <a:r>
              <a:rPr lang="en-US" sz="2000" dirty="0" smtClean="0">
                <a:latin typeface="Arial" panose="020B0604020202020204" pitchFamily="34" charset="0"/>
                <a:cs typeface="Arial" panose="020B0604020202020204" pitchFamily="34" charset="0"/>
                <a:sym typeface="Calibri"/>
              </a:rPr>
              <a:t>Business Engagement </a:t>
            </a:r>
            <a:r>
              <a:rPr lang="en-US" sz="2000" dirty="0">
                <a:latin typeface="Arial" panose="020B0604020202020204" pitchFamily="34" charset="0"/>
                <a:cs typeface="Arial" panose="020B0604020202020204" pitchFamily="34" charset="0"/>
                <a:sym typeface="Calibri"/>
              </a:rPr>
              <a:t>initiated communications meetings with </a:t>
            </a:r>
            <a:r>
              <a:rPr lang="en-US" sz="2000" dirty="0" smtClean="0">
                <a:latin typeface="Arial" panose="020B0604020202020204" pitchFamily="34" charset="0"/>
                <a:cs typeface="Arial" panose="020B0604020202020204" pitchFamily="34" charset="0"/>
                <a:sym typeface="Calibri"/>
              </a:rPr>
              <a:t>ARS leadership </a:t>
            </a:r>
            <a:r>
              <a:rPr lang="en-US" sz="2000" dirty="0">
                <a:latin typeface="Arial" panose="020B0604020202020204" pitchFamily="34" charset="0"/>
                <a:cs typeface="Arial" panose="020B0604020202020204" pitchFamily="34" charset="0"/>
                <a:sym typeface="Calibri"/>
              </a:rPr>
              <a:t>in conjunction with support form </a:t>
            </a:r>
            <a:r>
              <a:rPr lang="en-US" sz="2000" dirty="0" smtClean="0">
                <a:latin typeface="Arial" panose="020B0604020202020204" pitchFamily="34" charset="0"/>
                <a:cs typeface="Arial" panose="020B0604020202020204" pitchFamily="34" charset="0"/>
                <a:sym typeface="Calibri"/>
              </a:rPr>
              <a:t>JDVRTAC </a:t>
            </a:r>
            <a:r>
              <a:rPr lang="en-US" sz="2000" dirty="0">
                <a:latin typeface="Arial" panose="020B0604020202020204" pitchFamily="34" charset="0"/>
                <a:cs typeface="Arial" panose="020B0604020202020204" pitchFamily="34" charset="0"/>
                <a:sym typeface="Calibri"/>
              </a:rPr>
              <a:t>to </a:t>
            </a:r>
            <a:r>
              <a:rPr lang="en-US" sz="2000" dirty="0" smtClean="0">
                <a:latin typeface="Arial" panose="020B0604020202020204" pitchFamily="34" charset="0"/>
                <a:cs typeface="Arial" panose="020B0604020202020204" pitchFamily="34" charset="0"/>
                <a:sym typeface="Calibri"/>
              </a:rPr>
              <a:t>introduce shift to business </a:t>
            </a:r>
            <a:r>
              <a:rPr lang="en-US" sz="2000" dirty="0">
                <a:latin typeface="Arial" panose="020B0604020202020204" pitchFamily="34" charset="0"/>
                <a:cs typeface="Arial" panose="020B0604020202020204" pitchFamily="34" charset="0"/>
                <a:sym typeface="Calibri"/>
              </a:rPr>
              <a:t>as a </a:t>
            </a:r>
            <a:r>
              <a:rPr lang="en-US" sz="2000" dirty="0" smtClean="0">
                <a:latin typeface="Arial" panose="020B0604020202020204" pitchFamily="34" charset="0"/>
                <a:cs typeface="Arial" panose="020B0604020202020204" pitchFamily="34" charset="0"/>
                <a:sym typeface="Calibri"/>
              </a:rPr>
              <a:t>customer.</a:t>
            </a:r>
            <a:endParaRPr lang="en-US" sz="2000" dirty="0">
              <a:latin typeface="Arial" panose="020B0604020202020204" pitchFamily="34" charset="0"/>
              <a:cs typeface="Arial" panose="020B0604020202020204" pitchFamily="34" charset="0"/>
              <a:sym typeface="Calibri"/>
            </a:endParaRPr>
          </a:p>
          <a:p>
            <a:pPr marL="342900" lvl="0" indent="-342900" fontAlgn="auto">
              <a:spcBef>
                <a:spcPts val="0"/>
              </a:spcBef>
              <a:spcAft>
                <a:spcPts val="0"/>
              </a:spcAft>
              <a:buClr>
                <a:srgbClr val="FFC000"/>
              </a:buClr>
              <a:buFont typeface="Wingdings" panose="05000000000000000000" pitchFamily="2" charset="2"/>
              <a:buChar char="v"/>
            </a:pPr>
            <a:endParaRPr lang="en-US" sz="2000" dirty="0">
              <a:latin typeface="Arial" panose="020B0604020202020204" pitchFamily="34" charset="0"/>
              <a:cs typeface="Arial" panose="020B0604020202020204" pitchFamily="34" charset="0"/>
              <a:sym typeface="Calibri"/>
            </a:endParaRPr>
          </a:p>
          <a:p>
            <a:pPr marL="342900" lvl="0" indent="-342900" fontAlgn="auto">
              <a:spcBef>
                <a:spcPts val="0"/>
              </a:spcBef>
              <a:spcAft>
                <a:spcPts val="0"/>
              </a:spcAft>
              <a:buClr>
                <a:srgbClr val="FFC000"/>
              </a:buClr>
              <a:buFont typeface="Wingdings" panose="05000000000000000000" pitchFamily="2" charset="2"/>
              <a:buChar char="v"/>
            </a:pPr>
            <a:r>
              <a:rPr lang="en-US" sz="2000" dirty="0">
                <a:latin typeface="Arial" panose="020B0604020202020204" pitchFamily="34" charset="0"/>
                <a:cs typeface="Arial" panose="020B0604020202020204" pitchFamily="34" charset="0"/>
                <a:sym typeface="Calibri"/>
              </a:rPr>
              <a:t>Senior leadership </a:t>
            </a:r>
            <a:r>
              <a:rPr lang="en-US" sz="2000" dirty="0" smtClean="0">
                <a:latin typeface="Arial" panose="020B0604020202020204" pitchFamily="34" charset="0"/>
                <a:cs typeface="Arial" panose="020B0604020202020204" pitchFamily="34" charset="0"/>
                <a:sym typeface="Calibri"/>
              </a:rPr>
              <a:t>joined Business Engagement unit in customer visits throughout the agency.</a:t>
            </a:r>
          </a:p>
          <a:p>
            <a:pPr marL="342900" lvl="0" indent="-342900" fontAlgn="auto">
              <a:spcBef>
                <a:spcPts val="0"/>
              </a:spcBef>
              <a:spcAft>
                <a:spcPts val="0"/>
              </a:spcAft>
              <a:buClr>
                <a:srgbClr val="FFC000"/>
              </a:buClr>
              <a:buFont typeface="Wingdings" panose="05000000000000000000" pitchFamily="2" charset="2"/>
              <a:buChar char="v"/>
            </a:pPr>
            <a:endParaRPr lang="en-US" sz="2000" dirty="0">
              <a:latin typeface="Arial" panose="020B0604020202020204" pitchFamily="34" charset="0"/>
              <a:cs typeface="Arial" panose="020B0604020202020204" pitchFamily="34" charset="0"/>
              <a:sym typeface="Calibri"/>
            </a:endParaRPr>
          </a:p>
          <a:p>
            <a:pPr marL="342900" lvl="0" indent="-342900" fontAlgn="auto">
              <a:spcBef>
                <a:spcPts val="0"/>
              </a:spcBef>
              <a:spcAft>
                <a:spcPts val="0"/>
              </a:spcAft>
              <a:buClr>
                <a:srgbClr val="FFC000"/>
              </a:buClr>
              <a:buFont typeface="Wingdings" panose="05000000000000000000" pitchFamily="2" charset="2"/>
              <a:buChar char="v"/>
            </a:pPr>
            <a:r>
              <a:rPr lang="en-US" sz="2000" dirty="0" smtClean="0">
                <a:latin typeface="Arial" panose="020B0604020202020204" pitchFamily="34" charset="0"/>
                <a:cs typeface="Arial" panose="020B0604020202020204" pitchFamily="34" charset="0"/>
                <a:sym typeface="Calibri"/>
              </a:rPr>
              <a:t>Marketing materials were </a:t>
            </a:r>
            <a:r>
              <a:rPr lang="en-US" sz="2000" dirty="0">
                <a:latin typeface="Arial" panose="020B0604020202020204" pitchFamily="34" charset="0"/>
                <a:cs typeface="Arial" panose="020B0604020202020204" pitchFamily="34" charset="0"/>
                <a:sym typeface="Calibri"/>
              </a:rPr>
              <a:t>rewritten to speak from </a:t>
            </a:r>
            <a:r>
              <a:rPr lang="en-US" sz="2000" dirty="0" smtClean="0">
                <a:latin typeface="Arial" panose="020B0604020202020204" pitchFamily="34" charset="0"/>
                <a:cs typeface="Arial" panose="020B0604020202020204" pitchFamily="34" charset="0"/>
                <a:sym typeface="Calibri"/>
              </a:rPr>
              <a:t>demand side</a:t>
            </a:r>
            <a:r>
              <a:rPr lang="en-US" sz="2000" dirty="0" smtClean="0">
                <a:latin typeface="Arial" panose="020B0604020202020204" pitchFamily="34" charset="0"/>
                <a:cs typeface="Arial" panose="020B0604020202020204" pitchFamily="34" charset="0"/>
                <a:sym typeface="Calibri"/>
              </a:rPr>
              <a:t>.</a:t>
            </a:r>
            <a:endParaRPr lang="en-US" sz="2000" dirty="0">
              <a:latin typeface="Arial" panose="020B0604020202020204" pitchFamily="34" charset="0"/>
              <a:cs typeface="Arial" panose="020B0604020202020204" pitchFamily="34" charset="0"/>
              <a:sym typeface="Calibri"/>
            </a:endParaRPr>
          </a:p>
          <a:p>
            <a:pPr marL="342900" lvl="0" indent="-342900" fontAlgn="auto">
              <a:spcBef>
                <a:spcPts val="0"/>
              </a:spcBef>
              <a:spcAft>
                <a:spcPts val="0"/>
              </a:spcAft>
              <a:buClr>
                <a:srgbClr val="FFC000"/>
              </a:buClr>
              <a:buFont typeface="Wingdings" panose="05000000000000000000" pitchFamily="2" charset="2"/>
              <a:buChar char="v"/>
            </a:pPr>
            <a:endParaRPr lang="en-US" sz="2000" dirty="0">
              <a:latin typeface="Arial" panose="020B0604020202020204" pitchFamily="34" charset="0"/>
              <a:cs typeface="Arial" panose="020B0604020202020204" pitchFamily="34" charset="0"/>
              <a:sym typeface="Calibri"/>
            </a:endParaRPr>
          </a:p>
          <a:p>
            <a:pPr marL="342900" lvl="0" indent="-342900" fontAlgn="auto">
              <a:spcBef>
                <a:spcPts val="0"/>
              </a:spcBef>
              <a:spcAft>
                <a:spcPts val="0"/>
              </a:spcAft>
              <a:buClr>
                <a:srgbClr val="FFC000"/>
              </a:buClr>
              <a:buFont typeface="Wingdings" panose="05000000000000000000" pitchFamily="2" charset="2"/>
              <a:buChar char="v"/>
            </a:pPr>
            <a:r>
              <a:rPr lang="en-US" sz="2000" dirty="0">
                <a:latin typeface="Arial" panose="020B0604020202020204" pitchFamily="34" charset="0"/>
                <a:cs typeface="Arial" panose="020B0604020202020204" pitchFamily="34" charset="0"/>
                <a:sym typeface="Calibri"/>
              </a:rPr>
              <a:t>VR counselors and </a:t>
            </a:r>
            <a:r>
              <a:rPr lang="en-US" sz="2000" dirty="0" smtClean="0">
                <a:latin typeface="Arial" panose="020B0604020202020204" pitchFamily="34" charset="0"/>
                <a:cs typeface="Arial" panose="020B0604020202020204" pitchFamily="34" charset="0"/>
                <a:sym typeface="Calibri"/>
              </a:rPr>
              <a:t>BE team </a:t>
            </a:r>
            <a:r>
              <a:rPr lang="en-US" sz="2000" dirty="0" smtClean="0">
                <a:latin typeface="Arial" panose="020B0604020202020204" pitchFamily="34" charset="0"/>
                <a:cs typeface="Arial" panose="020B0604020202020204" pitchFamily="34" charset="0"/>
                <a:sym typeface="Calibri"/>
              </a:rPr>
              <a:t>collaborated </a:t>
            </a:r>
            <a:r>
              <a:rPr lang="en-US" sz="2000" dirty="0">
                <a:latin typeface="Arial" panose="020B0604020202020204" pitchFamily="34" charset="0"/>
                <a:cs typeface="Arial" panose="020B0604020202020204" pitchFamily="34" charset="0"/>
                <a:sym typeface="Calibri"/>
              </a:rPr>
              <a:t>to discuss LMI and </a:t>
            </a:r>
            <a:r>
              <a:rPr lang="en-US" sz="2000" dirty="0" smtClean="0">
                <a:latin typeface="Arial" panose="020B0604020202020204" pitchFamily="34" charset="0"/>
                <a:cs typeface="Arial" panose="020B0604020202020204" pitchFamily="34" charset="0"/>
                <a:sym typeface="Calibri"/>
              </a:rPr>
              <a:t>strategy to align around </a:t>
            </a:r>
            <a:r>
              <a:rPr lang="en-US" sz="2000" dirty="0">
                <a:latin typeface="Arial" panose="020B0604020202020204" pitchFamily="34" charset="0"/>
                <a:cs typeface="Arial" panose="020B0604020202020204" pitchFamily="34" charset="0"/>
                <a:sym typeface="Calibri"/>
              </a:rPr>
              <a:t>the client at the </a:t>
            </a:r>
            <a:r>
              <a:rPr lang="en-US" sz="2000" dirty="0" smtClean="0">
                <a:latin typeface="Arial" panose="020B0604020202020204" pitchFamily="34" charset="0"/>
                <a:cs typeface="Arial" panose="020B0604020202020204" pitchFamily="34" charset="0"/>
                <a:sym typeface="Calibri"/>
              </a:rPr>
              <a:t>beginning of plan service.</a:t>
            </a:r>
          </a:p>
          <a:p>
            <a:pPr marL="342900" lvl="0" indent="-342900" fontAlgn="auto">
              <a:spcBef>
                <a:spcPts val="0"/>
              </a:spcBef>
              <a:spcAft>
                <a:spcPts val="0"/>
              </a:spcAft>
              <a:buClr>
                <a:srgbClr val="FFC000"/>
              </a:buClr>
              <a:buFont typeface="Wingdings" panose="05000000000000000000" pitchFamily="2" charset="2"/>
              <a:buChar char="v"/>
            </a:pPr>
            <a:endParaRPr lang="en-US" sz="2000" dirty="0">
              <a:latin typeface="Arial" panose="020B0604020202020204" pitchFamily="34" charset="0"/>
              <a:cs typeface="Arial" panose="020B0604020202020204" pitchFamily="34" charset="0"/>
              <a:sym typeface="Calibri"/>
            </a:endParaRPr>
          </a:p>
          <a:p>
            <a:pPr marL="342900" lvl="0" indent="-342900" fontAlgn="auto">
              <a:spcBef>
                <a:spcPts val="0"/>
              </a:spcBef>
              <a:spcAft>
                <a:spcPts val="0"/>
              </a:spcAft>
              <a:buClr>
                <a:srgbClr val="FFC000"/>
              </a:buClr>
              <a:buFont typeface="Wingdings" panose="05000000000000000000" pitchFamily="2" charset="2"/>
              <a:buChar char="v"/>
            </a:pPr>
            <a:r>
              <a:rPr lang="en-US" sz="2000" dirty="0" smtClean="0">
                <a:latin typeface="Arial" panose="020B0604020202020204" pitchFamily="34" charset="0"/>
                <a:cs typeface="Arial" panose="020B0604020202020204" pitchFamily="34" charset="0"/>
                <a:sym typeface="Calibri"/>
              </a:rPr>
              <a:t>The Business Summit seen as </a:t>
            </a:r>
            <a:r>
              <a:rPr lang="en-US" sz="2000" dirty="0">
                <a:latin typeface="Arial" panose="020B0604020202020204" pitchFamily="34" charset="0"/>
                <a:cs typeface="Arial" panose="020B0604020202020204" pitchFamily="34" charset="0"/>
                <a:sym typeface="Calibri"/>
              </a:rPr>
              <a:t>benefitting the agency as a whole rather than </a:t>
            </a:r>
            <a:r>
              <a:rPr lang="en-US" sz="2000" dirty="0" smtClean="0">
                <a:latin typeface="Arial" panose="020B0604020202020204" pitchFamily="34" charset="0"/>
                <a:cs typeface="Arial" panose="020B0604020202020204" pitchFamily="34" charset="0"/>
                <a:sym typeface="Calibri"/>
              </a:rPr>
              <a:t>solely a departmental endeavor.</a:t>
            </a:r>
          </a:p>
          <a:p>
            <a:pPr marL="342900" lvl="0" indent="-342900" fontAlgn="auto">
              <a:spcBef>
                <a:spcPts val="0"/>
              </a:spcBef>
              <a:spcAft>
                <a:spcPts val="0"/>
              </a:spcAft>
              <a:buClr>
                <a:srgbClr val="FFC000"/>
              </a:buClr>
              <a:buFont typeface="Wingdings" panose="05000000000000000000" pitchFamily="2" charset="2"/>
              <a:buChar char="v"/>
            </a:pPr>
            <a:endParaRPr lang="en-US" sz="2000" dirty="0">
              <a:latin typeface="Arial" panose="020B0604020202020204" pitchFamily="34" charset="0"/>
              <a:cs typeface="Arial" panose="020B0604020202020204" pitchFamily="34" charset="0"/>
              <a:sym typeface="Calibri"/>
            </a:endParaRPr>
          </a:p>
          <a:p>
            <a:pPr marL="342900" lvl="0" indent="-342900" fontAlgn="auto">
              <a:spcBef>
                <a:spcPts val="0"/>
              </a:spcBef>
              <a:spcAft>
                <a:spcPts val="0"/>
              </a:spcAft>
              <a:buClr>
                <a:srgbClr val="FFC000"/>
              </a:buClr>
              <a:buFont typeface="Wingdings" panose="05000000000000000000" pitchFamily="2" charset="2"/>
              <a:buChar char="v"/>
            </a:pPr>
            <a:r>
              <a:rPr lang="en-US" sz="2000" dirty="0">
                <a:latin typeface="Arial" panose="020B0604020202020204" pitchFamily="34" charset="0"/>
                <a:cs typeface="Arial" panose="020B0604020202020204" pitchFamily="34" charset="0"/>
                <a:sym typeface="Calibri"/>
              </a:rPr>
              <a:t>Business Engagement </a:t>
            </a:r>
            <a:r>
              <a:rPr lang="en-US" sz="2000" dirty="0" smtClean="0">
                <a:latin typeface="Arial" panose="020B0604020202020204" pitchFamily="34" charset="0"/>
                <a:cs typeface="Arial" panose="020B0604020202020204" pitchFamily="34" charset="0"/>
                <a:sym typeface="Calibri"/>
              </a:rPr>
              <a:t>visits and presents to partner workforce agencies to enhance collaboration.</a:t>
            </a:r>
            <a:endParaRPr lang="en-US" sz="2000" dirty="0">
              <a:latin typeface="Arial" panose="020B0604020202020204" pitchFamily="34" charset="0"/>
              <a:cs typeface="Arial" panose="020B0604020202020204" pitchFamily="34" charset="0"/>
              <a:sym typeface="Calibri"/>
            </a:endParaRP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125" y="196669"/>
            <a:ext cx="7556500" cy="584775"/>
          </a:xfrm>
          <a:prstGeom prst="rect">
            <a:avLst/>
          </a:prstGeom>
          <a:noFill/>
        </p:spPr>
        <p:txBody>
          <a:bodyPr wrap="square" rtlCol="0">
            <a:spAutoFit/>
          </a:bodyPr>
          <a:lstStyle/>
          <a:p>
            <a:r>
              <a:rPr lang="en-US" sz="3200" b="1" dirty="0" smtClean="0">
                <a:solidFill>
                  <a:srgbClr val="0073AE"/>
                </a:solidFill>
              </a:rPr>
              <a:t>JDVRTAC </a:t>
            </a:r>
            <a:r>
              <a:rPr lang="en-US" sz="3200" b="1" dirty="0" smtClean="0">
                <a:solidFill>
                  <a:srgbClr val="0073AE"/>
                </a:solidFill>
              </a:rPr>
              <a:t>Collaboration </a:t>
            </a:r>
            <a:endParaRPr lang="en-US" sz="3200" b="1" dirty="0">
              <a:solidFill>
                <a:srgbClr val="0073AE"/>
              </a:solidFill>
            </a:endParaRPr>
          </a:p>
        </p:txBody>
      </p:sp>
      <p:sp>
        <p:nvSpPr>
          <p:cNvPr id="8" name="TextBox 7"/>
          <p:cNvSpPr txBox="1"/>
          <p:nvPr/>
        </p:nvSpPr>
        <p:spPr>
          <a:xfrm>
            <a:off x="2279650" y="3995035"/>
            <a:ext cx="4730750" cy="584775"/>
          </a:xfrm>
          <a:prstGeom prst="rect">
            <a:avLst/>
          </a:prstGeom>
          <a:noFill/>
        </p:spPr>
        <p:txBody>
          <a:bodyPr wrap="square" rtlCol="0">
            <a:spAutoFit/>
          </a:bodyPr>
          <a:lstStyle/>
          <a:p>
            <a:r>
              <a:rPr lang="en-US" sz="3200" b="1" dirty="0" smtClean="0">
                <a:solidFill>
                  <a:srgbClr val="006699"/>
                </a:solidFill>
              </a:rPr>
              <a:t>Interagency Focus Groups</a:t>
            </a:r>
            <a:endParaRPr lang="en-US" sz="3200" b="1" dirty="0">
              <a:solidFill>
                <a:srgbClr val="006699"/>
              </a:solidFill>
            </a:endParaRPr>
          </a:p>
        </p:txBody>
      </p:sp>
      <p:pic>
        <p:nvPicPr>
          <p:cNvPr id="5125" name="Picture 5" descr="A room full of vocational rehabilitation professionals seated in groups and discussing business engagement. " title="BE meets with District Manag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0" y="781444"/>
            <a:ext cx="4164013" cy="207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descr="A diverse group seated at a table and discussing business engagement. District managers, business engagment representatives, and VR counselors are present. " title="Involving District Manag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537771" y="196669"/>
            <a:ext cx="3826492" cy="237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One district manager stands and shares the ideas of is group, which are written on a large sheet of paper held up by another district manager in his group. " title="Sharing idea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0464">
            <a:off x="6562477" y="2107091"/>
            <a:ext cx="2372373" cy="1873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9" name="Picture 9" descr="A sample of the large notepad each group used to brainstorm and share ideas to hel; solidify common goals within the group." title="Notes Pages"/>
          <p:cNvPicPr>
            <a:picLocks noChangeAspect="1" noChangeArrowheads="1"/>
          </p:cNvPicPr>
          <p:nvPr/>
        </p:nvPicPr>
        <p:blipFill rotWithShape="1">
          <a:blip r:embed="rId6">
            <a:extLst>
              <a:ext uri="{28A0092B-C50C-407E-A947-70E740481C1C}">
                <a14:useLocalDpi xmlns:a14="http://schemas.microsoft.com/office/drawing/2010/main" val="0"/>
              </a:ext>
            </a:extLst>
          </a:blip>
          <a:srcRect t="13487" r="-3492"/>
          <a:stretch/>
        </p:blipFill>
        <p:spPr bwMode="auto">
          <a:xfrm rot="21051713">
            <a:off x="6095455" y="4325092"/>
            <a:ext cx="2663776" cy="1728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3" descr="A group of people composed of Access and Accommodations professionals and the business engagement team, discussing assistive technology in the workplace." title="Business Engagment meets with Access and Accommodatios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2516" y="2529024"/>
            <a:ext cx="4456381" cy="25172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7" name="Picture 7" descr="A seated group of three people talking and discussing points." title="People discussing idea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88906">
            <a:off x="1702459" y="4376737"/>
            <a:ext cx="3041650" cy="2481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A female district manager seated at a table and listening to discussion within her group." title="A district Manag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656773">
            <a:off x="598441" y="2406837"/>
            <a:ext cx="1902326" cy="25356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Slide Number Placeholder 2"/>
          <p:cNvSpPr>
            <a:spLocks noGrp="1"/>
          </p:cNvSpPr>
          <p:nvPr>
            <p:ph type="sldNum" sz="quarter" idx="12"/>
          </p:nvPr>
        </p:nvSpPr>
        <p:spPr/>
        <p:txBody>
          <a:bodyPr/>
          <a:lstStyle/>
          <a:p>
            <a:fld id="{5E532CD7-AB5B-4F50-A61D-32710CEED869}" type="slidenum">
              <a:rPr lang="en-US" smtClean="0"/>
              <a:t>12</a:t>
            </a:fld>
            <a:endParaRPr lang="en-US"/>
          </a:p>
        </p:txBody>
      </p:sp>
    </p:spTree>
    <p:extLst>
      <p:ext uri="{BB962C8B-B14F-4D97-AF65-F5344CB8AC3E}">
        <p14:creationId xmlns:p14="http://schemas.microsoft.com/office/powerpoint/2010/main" val="339046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RS Commisioner Alan McClain sits with a business owner and listens to him describe his program. " title="Leadership involv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1" y="396915"/>
            <a:ext cx="3597132" cy="2698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A business owner sitting at the head of a table, flanked by a business engagment representative and the ARS Commissioner on a customer visit. " title="Leadership involve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555" y="3428786"/>
            <a:ext cx="4254536" cy="25030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ARS Commissioner sits and speaks wsith a hospital administrator during a custoemr visit with a business engagment representative. " title="Leadership Involvem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1" y="3428786"/>
            <a:ext cx="3597132" cy="25030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03200" y="305696"/>
            <a:ext cx="4387868" cy="3293209"/>
          </a:xfrm>
          <a:prstGeom prst="rect">
            <a:avLst/>
          </a:prstGeom>
          <a:noFill/>
        </p:spPr>
        <p:txBody>
          <a:bodyPr wrap="square" rtlCol="0">
            <a:spAutoFit/>
          </a:bodyPr>
          <a:lstStyle/>
          <a:p>
            <a:r>
              <a:rPr lang="en-US" sz="3200" b="1" dirty="0" smtClean="0">
                <a:solidFill>
                  <a:srgbClr val="0073AE"/>
                </a:solidFill>
                <a:latin typeface="Arial" panose="020B0604020202020204" pitchFamily="34" charset="0"/>
                <a:cs typeface="Arial" panose="020B0604020202020204" pitchFamily="34" charset="0"/>
              </a:rPr>
              <a:t>Customer visits</a:t>
            </a:r>
          </a:p>
          <a:p>
            <a:endParaRPr lang="en-US" sz="3200" b="1" dirty="0" smtClean="0">
              <a:solidFill>
                <a:srgbClr val="0073AE"/>
              </a:solidFill>
              <a:latin typeface="Arial" panose="020B0604020202020204" pitchFamily="34" charset="0"/>
              <a:cs typeface="Arial" panose="020B0604020202020204" pitchFamily="34" charset="0"/>
            </a:endParaRPr>
          </a:p>
          <a:p>
            <a:pPr marL="342900" indent="-342900">
              <a:buClr>
                <a:srgbClr val="FFC000"/>
              </a:buClr>
              <a:buFont typeface="Wingdings" panose="05000000000000000000" pitchFamily="2" charset="2"/>
              <a:buChar char="v"/>
            </a:pPr>
            <a:r>
              <a:rPr lang="en-US" sz="2400" dirty="0" smtClean="0"/>
              <a:t>Senior Management and BE</a:t>
            </a:r>
          </a:p>
          <a:p>
            <a:pPr marL="342900" indent="-342900">
              <a:buClr>
                <a:srgbClr val="FFC000"/>
              </a:buClr>
              <a:buFont typeface="Wingdings" panose="05000000000000000000" pitchFamily="2" charset="2"/>
              <a:buChar char="v"/>
            </a:pPr>
            <a:r>
              <a:rPr lang="en-US" sz="2400" dirty="0" smtClean="0"/>
              <a:t>Employer feedback</a:t>
            </a:r>
          </a:p>
          <a:p>
            <a:pPr marL="914400" lvl="1" indent="-457200">
              <a:buClr>
                <a:srgbClr val="FFC000"/>
              </a:buClr>
              <a:buFont typeface="Arial" panose="020B0604020202020204" pitchFamily="34" charset="0"/>
              <a:buChar char="•"/>
            </a:pPr>
            <a:r>
              <a:rPr lang="en-US" sz="2400" dirty="0" smtClean="0"/>
              <a:t>Trends</a:t>
            </a:r>
          </a:p>
          <a:p>
            <a:pPr marL="914400" lvl="1" indent="-457200">
              <a:buClr>
                <a:srgbClr val="FFC000"/>
              </a:buClr>
              <a:buFont typeface="Arial" panose="020B0604020202020204" pitchFamily="34" charset="0"/>
              <a:buChar char="•"/>
            </a:pPr>
            <a:r>
              <a:rPr lang="en-US" sz="2400" dirty="0" smtClean="0"/>
              <a:t>Skills needs</a:t>
            </a:r>
          </a:p>
          <a:p>
            <a:pPr marL="914400" lvl="1" indent="-457200">
              <a:buClr>
                <a:srgbClr val="FFC000"/>
              </a:buClr>
              <a:buFont typeface="Arial" panose="020B0604020202020204" pitchFamily="34" charset="0"/>
              <a:buChar char="•"/>
            </a:pPr>
            <a:r>
              <a:rPr lang="en-US" sz="2400" dirty="0" smtClean="0"/>
              <a:t>Employer support</a:t>
            </a:r>
          </a:p>
          <a:p>
            <a:pPr marL="457200" indent="-457200">
              <a:buFont typeface="Arial" panose="020B0604020202020204" pitchFamily="34" charset="0"/>
              <a:buChar char="•"/>
            </a:pPr>
            <a:endParaRPr lang="en-US" sz="2400" dirty="0"/>
          </a:p>
        </p:txBody>
      </p:sp>
      <p:sp>
        <p:nvSpPr>
          <p:cNvPr id="2" name="Slide Number Placeholder 1"/>
          <p:cNvSpPr>
            <a:spLocks noGrp="1"/>
          </p:cNvSpPr>
          <p:nvPr>
            <p:ph type="sldNum" sz="quarter" idx="12"/>
          </p:nvPr>
        </p:nvSpPr>
        <p:spPr/>
        <p:txBody>
          <a:bodyPr/>
          <a:lstStyle/>
          <a:p>
            <a:fld id="{5E532CD7-AB5B-4F50-A61D-32710CEED869}" type="slidenum">
              <a:rPr lang="en-US" smtClean="0"/>
              <a:t>13</a:t>
            </a:fld>
            <a:endParaRPr lang="en-US"/>
          </a:p>
        </p:txBody>
      </p:sp>
    </p:spTree>
    <p:extLst>
      <p:ext uri="{BB962C8B-B14F-4D97-AF65-F5344CB8AC3E}">
        <p14:creationId xmlns:p14="http://schemas.microsoft.com/office/powerpoint/2010/main" val="30788255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seated  female VR Counselor makes her point with hand gestures while another female VR Counselor and Business Engagement representative look on. " title="VR Counselors and Business Engag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815" y="616132"/>
            <a:ext cx="3305175" cy="2482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A female business engagement representative seated at a table speaking to the presenter, who is off camera." title="VR and BE Collabo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1230" y="3309615"/>
            <a:ext cx="3322760" cy="2503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A seated group of Business Engagment representatives and VR Counselors face the front of the room and listen to Paula Pottenger talk about the Career Index Plus." title="VR and BE Collabor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612" y="3322315"/>
            <a:ext cx="4044772" cy="2490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17002" y="323745"/>
            <a:ext cx="3956532" cy="584775"/>
          </a:xfrm>
          <a:prstGeom prst="rect">
            <a:avLst/>
          </a:prstGeom>
        </p:spPr>
        <p:txBody>
          <a:bodyPr wrap="none">
            <a:spAutoFit/>
          </a:bodyPr>
          <a:lstStyle/>
          <a:p>
            <a:r>
              <a:rPr lang="en-US" sz="3200" b="1" dirty="0" smtClean="0">
                <a:solidFill>
                  <a:srgbClr val="0073AE"/>
                </a:solidFill>
              </a:rPr>
              <a:t>Collaboration and LMI</a:t>
            </a:r>
            <a:endParaRPr lang="en-US" sz="3200" dirty="0">
              <a:solidFill>
                <a:srgbClr val="0073AE"/>
              </a:solidFill>
            </a:endParaRPr>
          </a:p>
        </p:txBody>
      </p:sp>
      <p:sp>
        <p:nvSpPr>
          <p:cNvPr id="4" name="TextBox 3"/>
          <p:cNvSpPr txBox="1"/>
          <p:nvPr/>
        </p:nvSpPr>
        <p:spPr>
          <a:xfrm>
            <a:off x="517002" y="1001291"/>
            <a:ext cx="4289425" cy="2308324"/>
          </a:xfrm>
          <a:prstGeom prst="rect">
            <a:avLst/>
          </a:prstGeom>
          <a:noFill/>
        </p:spPr>
        <p:txBody>
          <a:bodyPr wrap="square" rtlCol="0">
            <a:spAutoFit/>
          </a:bodyPr>
          <a:lstStyle/>
          <a:p>
            <a:pPr marL="285750" indent="-285750">
              <a:buClr>
                <a:srgbClr val="FFC000"/>
              </a:buClr>
              <a:buFont typeface="Arial" panose="020B0604020202020204" pitchFamily="34" charset="0"/>
              <a:buChar char="•"/>
            </a:pPr>
            <a:r>
              <a:rPr lang="en-US" sz="2400" dirty="0" smtClean="0"/>
              <a:t>BE and VR</a:t>
            </a:r>
          </a:p>
          <a:p>
            <a:pPr marL="285750" indent="-285750">
              <a:buClr>
                <a:srgbClr val="FFC000"/>
              </a:buClr>
              <a:buFont typeface="Arial" panose="020B0604020202020204" pitchFamily="34" charset="0"/>
              <a:buChar char="•"/>
            </a:pPr>
            <a:r>
              <a:rPr lang="en-US" sz="2400" dirty="0" smtClean="0"/>
              <a:t>Career </a:t>
            </a:r>
            <a:r>
              <a:rPr lang="en-US" sz="2400" dirty="0"/>
              <a:t>Index </a:t>
            </a:r>
            <a:r>
              <a:rPr lang="en-US" sz="2400" dirty="0" smtClean="0"/>
              <a:t>Plus</a:t>
            </a:r>
            <a:endParaRPr lang="en-US" sz="2400" dirty="0" smtClean="0"/>
          </a:p>
          <a:p>
            <a:pPr marL="285750" indent="-285750">
              <a:buClr>
                <a:srgbClr val="FFC000"/>
              </a:buClr>
              <a:buFont typeface="Arial" panose="020B0604020202020204" pitchFamily="34" charset="0"/>
              <a:buChar char="•"/>
            </a:pPr>
            <a:r>
              <a:rPr lang="en-US" sz="2400" dirty="0" smtClean="0"/>
              <a:t>O*Net </a:t>
            </a:r>
          </a:p>
          <a:p>
            <a:pPr marL="285750" indent="-285750">
              <a:buClr>
                <a:srgbClr val="FFC000"/>
              </a:buClr>
              <a:buFont typeface="Arial" panose="020B0604020202020204" pitchFamily="34" charset="0"/>
              <a:buChar char="•"/>
            </a:pPr>
            <a:r>
              <a:rPr lang="en-US" sz="2400" dirty="0" smtClean="0"/>
              <a:t>Employer Field and Site visits</a:t>
            </a:r>
          </a:p>
          <a:p>
            <a:pPr marL="285750" indent="-285750">
              <a:buClr>
                <a:srgbClr val="FFC000"/>
              </a:buClr>
              <a:buFont typeface="Arial" panose="020B0604020202020204" pitchFamily="34" charset="0"/>
              <a:buChar char="•"/>
            </a:pPr>
            <a:r>
              <a:rPr lang="en-US" sz="2400" dirty="0" smtClean="0"/>
              <a:t>DWF Labor Market Reports</a:t>
            </a:r>
          </a:p>
          <a:p>
            <a:pPr marL="285750" indent="-285750">
              <a:buClr>
                <a:srgbClr val="FFC000"/>
              </a:buClr>
              <a:buFont typeface="Arial" panose="020B0604020202020204" pitchFamily="34" charset="0"/>
              <a:buChar char="•"/>
            </a:pPr>
            <a:r>
              <a:rPr lang="en-US" sz="2400" dirty="0" smtClean="0"/>
              <a:t>Chamber of Commerce</a:t>
            </a:r>
            <a:endParaRPr lang="en-US" sz="2400" dirty="0"/>
          </a:p>
        </p:txBody>
      </p:sp>
      <p:sp>
        <p:nvSpPr>
          <p:cNvPr id="2" name="Slide Number Placeholder 1"/>
          <p:cNvSpPr>
            <a:spLocks noGrp="1"/>
          </p:cNvSpPr>
          <p:nvPr>
            <p:ph type="sldNum" sz="quarter" idx="12"/>
          </p:nvPr>
        </p:nvSpPr>
        <p:spPr/>
        <p:txBody>
          <a:bodyPr/>
          <a:lstStyle/>
          <a:p>
            <a:fld id="{5E532CD7-AB5B-4F50-A61D-32710CEED869}" type="slidenum">
              <a:rPr lang="en-US" smtClean="0"/>
              <a:t>14</a:t>
            </a:fld>
            <a:endParaRPr lang="en-US"/>
          </a:p>
        </p:txBody>
      </p:sp>
    </p:spTree>
    <p:extLst>
      <p:ext uri="{BB962C8B-B14F-4D97-AF65-F5344CB8AC3E}">
        <p14:creationId xmlns:p14="http://schemas.microsoft.com/office/powerpoint/2010/main" val="31187152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3279" y="476123"/>
            <a:ext cx="7670800" cy="584775"/>
          </a:xfrm>
          <a:prstGeom prst="rect">
            <a:avLst/>
          </a:prstGeom>
          <a:noFill/>
        </p:spPr>
        <p:txBody>
          <a:bodyPr wrap="square" rtlCol="0">
            <a:spAutoFit/>
          </a:bodyPr>
          <a:lstStyle/>
          <a:p>
            <a:r>
              <a:rPr lang="en-US" sz="3200" b="1" dirty="0" smtClean="0">
                <a:solidFill>
                  <a:srgbClr val="0073AE"/>
                </a:solidFill>
                <a:latin typeface="Arial" panose="020B0604020202020204" pitchFamily="34" charset="0"/>
                <a:cs typeface="Arial" panose="020B0604020202020204" pitchFamily="34" charset="0"/>
              </a:rPr>
              <a:t>WIOA Business Panels</a:t>
            </a:r>
            <a:endParaRPr lang="en-US" sz="3200" b="1" dirty="0">
              <a:solidFill>
                <a:srgbClr val="0073AE"/>
              </a:solidFill>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7951" y="292929"/>
            <a:ext cx="2908300" cy="904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8395" y="1176118"/>
            <a:ext cx="507205" cy="539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BE Corporate Accounts Manager Ashley Cross facilitates a panel discussion of five business leaders at the WIOA conference." title="ARS Business Panel"/>
          <p:cNvPicPr>
            <a:picLocks noChangeAspect="1"/>
          </p:cNvPicPr>
          <p:nvPr/>
        </p:nvPicPr>
        <p:blipFill>
          <a:blip r:embed="rId5"/>
          <a:stretch>
            <a:fillRect/>
          </a:stretch>
        </p:blipFill>
        <p:spPr>
          <a:xfrm>
            <a:off x="3450964" y="3294614"/>
            <a:ext cx="5562600" cy="2581275"/>
          </a:xfrm>
          <a:prstGeom prst="rect">
            <a:avLst/>
          </a:prstGeom>
        </p:spPr>
      </p:pic>
      <p:pic>
        <p:nvPicPr>
          <p:cNvPr id="4103" name="Picture 7" descr="BE manager Rodney Chandler facilitates a discussion panel with three businessmen seated at table in front of an audience of VR professionals. " title="ARS Business Panel"/>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759"/>
          <a:stretch/>
        </p:blipFill>
        <p:spPr bwMode="auto">
          <a:xfrm>
            <a:off x="381000" y="1244092"/>
            <a:ext cx="3945189" cy="265043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5E532CD7-AB5B-4F50-A61D-32710CEED869}" type="slidenum">
              <a:rPr lang="en-US" smtClean="0"/>
              <a:t>15</a:t>
            </a:fld>
            <a:endParaRPr lang="en-US"/>
          </a:p>
        </p:txBody>
      </p:sp>
    </p:spTree>
    <p:extLst>
      <p:ext uri="{BB962C8B-B14F-4D97-AF65-F5344CB8AC3E}">
        <p14:creationId xmlns:p14="http://schemas.microsoft.com/office/powerpoint/2010/main" val="16091690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ve people standing while one gentleman receives an award as a model employer." title="Business Summit Award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791" y="1030676"/>
            <a:ext cx="4468606" cy="2960452"/>
          </a:xfrm>
          <a:prstGeom prst="rect">
            <a:avLst/>
          </a:prstGeom>
          <a:ln w="6350">
            <a:solidFill>
              <a:schemeClr val="tx1"/>
            </a:solidFill>
          </a:ln>
        </p:spPr>
      </p:pic>
      <p:pic>
        <p:nvPicPr>
          <p:cNvPr id="5" name="Picture 4" descr="Picture of Businessman Randy Lewis speaking" title="Business Summit"/>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3228" y="1332808"/>
            <a:ext cx="1372574" cy="1460519"/>
          </a:xfrm>
          <a:prstGeom prst="rect">
            <a:avLst/>
          </a:prstGeom>
          <a:ln w="6350">
            <a:solidFill>
              <a:schemeClr val="tx1"/>
            </a:solidFill>
          </a:ln>
        </p:spPr>
      </p:pic>
      <p:pic>
        <p:nvPicPr>
          <p:cNvPr id="12" name="Picture 11" descr="Beth Butler speaks to a room full of seated business people in a large room. " title="Business Summit Keynot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0373" y="3144224"/>
            <a:ext cx="3196797" cy="2844234"/>
          </a:xfrm>
          <a:prstGeom prst="rect">
            <a:avLst/>
          </a:prstGeom>
          <a:ln w="6350">
            <a:solidFill>
              <a:schemeClr val="tx1"/>
            </a:solidFill>
          </a:ln>
        </p:spPr>
      </p:pic>
      <p:pic>
        <p:nvPicPr>
          <p:cNvPr id="13" name="Picture 12" descr="A woman and man are seated with a coffee cup in their hands and conversing. " title="Business Summi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014" y="3382341"/>
            <a:ext cx="2092601" cy="2140937"/>
          </a:xfrm>
          <a:prstGeom prst="rect">
            <a:avLst/>
          </a:prstGeom>
          <a:ln w="6350">
            <a:solidFill>
              <a:schemeClr val="tx1"/>
            </a:solidFill>
          </a:ln>
        </p:spPr>
      </p:pic>
      <p:pic>
        <p:nvPicPr>
          <p:cNvPr id="14" name="Picture 13" descr="A large room full of people are seated at cloth tables for a luncheon and awards ceremony." title="Business Summi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791" y="4094919"/>
            <a:ext cx="2705466" cy="2029100"/>
          </a:xfrm>
          <a:prstGeom prst="rect">
            <a:avLst/>
          </a:prstGeom>
          <a:ln w="6350">
            <a:solidFill>
              <a:schemeClr val="tx1"/>
            </a:solidFill>
          </a:ln>
        </p:spPr>
      </p:pic>
      <p:pic>
        <p:nvPicPr>
          <p:cNvPr id="15" name="Picture 14" descr="Picture of ARS Business engagement manager Rodney Chandler speaking from podium at Business Summit." title="Business Summit"/>
          <p:cNvPicPr>
            <a:picLocks noChangeAspect="1"/>
          </p:cNvPicPr>
          <p:nvPr/>
        </p:nvPicPr>
        <p:blipFill rotWithShape="1">
          <a:blip r:embed="rId8">
            <a:extLst>
              <a:ext uri="{28A0092B-C50C-407E-A947-70E740481C1C}">
                <a14:useLocalDpi xmlns:a14="http://schemas.microsoft.com/office/drawing/2010/main" val="0"/>
              </a:ext>
            </a:extLst>
          </a:blip>
          <a:srcRect l="17816" r="20950"/>
          <a:stretch/>
        </p:blipFill>
        <p:spPr>
          <a:xfrm>
            <a:off x="6998772" y="872926"/>
            <a:ext cx="1943199" cy="2102371"/>
          </a:xfrm>
          <a:prstGeom prst="rect">
            <a:avLst/>
          </a:prstGeom>
          <a:ln w="6350">
            <a:solidFill>
              <a:schemeClr val="tx1"/>
            </a:solidFill>
          </a:ln>
        </p:spPr>
      </p:pic>
      <p:sp>
        <p:nvSpPr>
          <p:cNvPr id="6" name="TextBox 5"/>
          <p:cNvSpPr txBox="1"/>
          <p:nvPr/>
        </p:nvSpPr>
        <p:spPr>
          <a:xfrm>
            <a:off x="251791" y="265043"/>
            <a:ext cx="829823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smtClean="0">
                <a:ln>
                  <a:noFill/>
                </a:ln>
                <a:solidFill>
                  <a:srgbClr val="0073AE"/>
                </a:solidFill>
                <a:effectLst/>
                <a:uFillTx/>
                <a:latin typeface="Arial" panose="020B0604020202020204" pitchFamily="34" charset="0"/>
                <a:cs typeface="Arial" panose="020B0604020202020204" pitchFamily="34" charset="0"/>
                <a:sym typeface="Calibri"/>
              </a:rPr>
              <a:t>Arkansas</a:t>
            </a:r>
            <a:r>
              <a:rPr kumimoji="0" lang="en-US" sz="3000" b="1" i="0" u="none" strike="noStrike" cap="none" spc="0" normalizeH="0" dirty="0" smtClean="0">
                <a:ln>
                  <a:noFill/>
                </a:ln>
                <a:solidFill>
                  <a:srgbClr val="0073AE"/>
                </a:solidFill>
                <a:effectLst/>
                <a:uFillTx/>
                <a:latin typeface="Arial" panose="020B0604020202020204" pitchFamily="34" charset="0"/>
                <a:cs typeface="Arial" panose="020B0604020202020204" pitchFamily="34" charset="0"/>
                <a:sym typeface="Calibri"/>
              </a:rPr>
              <a:t> Business Employment Summit</a:t>
            </a:r>
            <a:endParaRPr kumimoji="0" lang="en-US" sz="3000" b="1" i="0" u="none" strike="noStrike" cap="none" spc="0" normalizeH="0" baseline="0" dirty="0">
              <a:ln>
                <a:noFill/>
              </a:ln>
              <a:solidFill>
                <a:srgbClr val="0073AE"/>
              </a:solidFill>
              <a:effectLst/>
              <a:uFillTx/>
              <a:latin typeface="Arial" panose="020B0604020202020204" pitchFamily="34" charset="0"/>
              <a:cs typeface="Arial" panose="020B0604020202020204" pitchFamily="34" charset="0"/>
              <a:sym typeface="Calibri"/>
            </a:endParaRPr>
          </a:p>
        </p:txBody>
      </p:sp>
      <p:sp>
        <p:nvSpPr>
          <p:cNvPr id="2" name="Slide Number Placeholder 1"/>
          <p:cNvSpPr>
            <a:spLocks noGrp="1"/>
          </p:cNvSpPr>
          <p:nvPr>
            <p:ph type="sldNum" sz="quarter" idx="12"/>
          </p:nvPr>
        </p:nvSpPr>
        <p:spPr/>
        <p:txBody>
          <a:bodyPr/>
          <a:lstStyle/>
          <a:p>
            <a:fld id="{5E532CD7-AB5B-4F50-A61D-32710CEED869}" type="slidenum">
              <a:rPr lang="en-US" smtClean="0"/>
              <a:t>16</a:t>
            </a:fld>
            <a:endParaRPr lang="en-US"/>
          </a:p>
        </p:txBody>
      </p:sp>
    </p:spTree>
    <p:extLst>
      <p:ext uri="{BB962C8B-B14F-4D97-AF65-F5344CB8AC3E}">
        <p14:creationId xmlns:p14="http://schemas.microsoft.com/office/powerpoint/2010/main" val="10786009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7524" y="312514"/>
            <a:ext cx="7751929"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smtClean="0">
                <a:ln>
                  <a:noFill/>
                </a:ln>
                <a:solidFill>
                  <a:srgbClr val="0073AE"/>
                </a:solidFill>
                <a:effectLst/>
                <a:uFillTx/>
                <a:latin typeface="Arial" panose="020B0604020202020204" pitchFamily="34" charset="0"/>
                <a:cs typeface="Arial" panose="020B0604020202020204" pitchFamily="34" charset="0"/>
                <a:sym typeface="Calibri"/>
              </a:rPr>
              <a:t>Arkansas</a:t>
            </a:r>
            <a:r>
              <a:rPr kumimoji="0" lang="en-US" sz="3000" b="1" i="0" u="none" strike="noStrike" cap="none" spc="0" normalizeH="0" dirty="0" smtClean="0">
                <a:ln>
                  <a:noFill/>
                </a:ln>
                <a:solidFill>
                  <a:srgbClr val="0073AE"/>
                </a:solidFill>
                <a:effectLst/>
                <a:uFillTx/>
                <a:latin typeface="Arial" panose="020B0604020202020204" pitchFamily="34" charset="0"/>
                <a:cs typeface="Arial" panose="020B0604020202020204" pitchFamily="34" charset="0"/>
                <a:sym typeface="Calibri"/>
              </a:rPr>
              <a:t> Business Leadership Network</a:t>
            </a:r>
            <a:endParaRPr kumimoji="0" lang="en-US" sz="3000" b="1" i="0" u="none" strike="noStrike" cap="none" spc="0" normalizeH="0" baseline="0" dirty="0">
              <a:ln>
                <a:noFill/>
              </a:ln>
              <a:solidFill>
                <a:srgbClr val="0073AE"/>
              </a:solidFill>
              <a:effectLst/>
              <a:uFillTx/>
              <a:latin typeface="Arial" panose="020B0604020202020204" pitchFamily="34" charset="0"/>
              <a:cs typeface="Arial" panose="020B0604020202020204" pitchFamily="34" charset="0"/>
              <a:sym typeface="Calibri"/>
            </a:endParaRPr>
          </a:p>
        </p:txBody>
      </p:sp>
      <p:pic>
        <p:nvPicPr>
          <p:cNvPr id="4" name="Picture 3" descr="Three people smiling and holding picture of USBLN affiliates in front at teh 2017 USBLN conference, where Arkansas was added as an affiliate." title="USBLN Affiliate Netwo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451" y="1582684"/>
            <a:ext cx="4602275" cy="3638674"/>
          </a:xfrm>
          <a:prstGeom prst="rect">
            <a:avLst/>
          </a:prstGeom>
          <a:ln w="6350">
            <a:solidFill>
              <a:schemeClr val="tx1"/>
            </a:solidFill>
          </a:ln>
        </p:spPr>
      </p:pic>
      <p:sp>
        <p:nvSpPr>
          <p:cNvPr id="2" name="Slide Number Placeholder 1"/>
          <p:cNvSpPr>
            <a:spLocks noGrp="1"/>
          </p:cNvSpPr>
          <p:nvPr>
            <p:ph type="sldNum" sz="quarter" idx="12"/>
          </p:nvPr>
        </p:nvSpPr>
        <p:spPr/>
        <p:txBody>
          <a:bodyPr/>
          <a:lstStyle/>
          <a:p>
            <a:fld id="{5E532CD7-AB5B-4F50-A61D-32710CEED869}" type="slidenum">
              <a:rPr lang="en-US" smtClean="0"/>
              <a:t>17</a:t>
            </a:fld>
            <a:endParaRPr lang="en-US"/>
          </a:p>
        </p:txBody>
      </p:sp>
    </p:spTree>
    <p:extLst>
      <p:ext uri="{BB962C8B-B14F-4D97-AF65-F5344CB8AC3E}">
        <p14:creationId xmlns:p14="http://schemas.microsoft.com/office/powerpoint/2010/main" val="7579079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hape 157"/>
          <p:cNvSpPr>
            <a:spLocks noGrp="1"/>
          </p:cNvSpPr>
          <p:nvPr>
            <p:ph type="title" idx="4294967295"/>
          </p:nvPr>
        </p:nvSpPr>
        <p:spPr>
          <a:xfrm>
            <a:off x="0" y="0"/>
            <a:ext cx="9144000" cy="1143000"/>
          </a:xfrm>
        </p:spPr>
        <p:txBody>
          <a:bodyPr/>
          <a:lstStyle/>
          <a:p>
            <a:pPr eaLnBrk="1" hangingPunct="1"/>
            <a:r>
              <a:rPr lang="en-US" altLang="en-US" dirty="0" smtClean="0">
                <a:solidFill>
                  <a:srgbClr val="0073AE"/>
                </a:solidFill>
                <a:latin typeface="Arial" panose="020B0604020202020204" pitchFamily="34" charset="0"/>
                <a:cs typeface="Arial" panose="020B0604020202020204" pitchFamily="34" charset="0"/>
                <a:sym typeface="Arial" panose="020B0604020202020204" pitchFamily="34" charset="0"/>
              </a:rPr>
              <a:t>JD-VRTAC Project Accomplishments</a:t>
            </a:r>
          </a:p>
        </p:txBody>
      </p:sp>
      <p:sp>
        <p:nvSpPr>
          <p:cNvPr id="14338" name="Shape 158"/>
          <p:cNvSpPr>
            <a:spLocks noGrp="1"/>
          </p:cNvSpPr>
          <p:nvPr>
            <p:ph type="body" idx="4294967295"/>
          </p:nvPr>
        </p:nvSpPr>
        <p:spPr>
          <a:xfrm>
            <a:off x="457200" y="1600200"/>
            <a:ext cx="8229600" cy="4525963"/>
          </a:xfrm>
        </p:spPr>
        <p:txBody>
          <a:bodyPr/>
          <a:lstStyle/>
          <a:p>
            <a:pPr eaLnBrk="1" hangingPunct="1">
              <a:buClr>
                <a:srgbClr val="FFC000"/>
              </a:buClr>
              <a:buFont typeface="Arial" panose="020B0604020202020204" pitchFamily="34" charset="0"/>
              <a:buChar char="•"/>
            </a:pPr>
            <a:r>
              <a:rPr lang="en-US" altLang="en-US" dirty="0" smtClean="0"/>
              <a:t>Engagement across agency</a:t>
            </a:r>
          </a:p>
          <a:p>
            <a:pPr eaLnBrk="1" hangingPunct="1">
              <a:buClr>
                <a:srgbClr val="FFC000"/>
              </a:buClr>
              <a:buFont typeface="Arial" panose="020B0604020202020204" pitchFamily="34" charset="0"/>
              <a:buChar char="•"/>
            </a:pPr>
            <a:r>
              <a:rPr lang="en-US" altLang="en-US" dirty="0" smtClean="0"/>
              <a:t>Awareness of critical use of LMI</a:t>
            </a:r>
          </a:p>
          <a:p>
            <a:pPr eaLnBrk="1" hangingPunct="1">
              <a:buClr>
                <a:srgbClr val="FFC000"/>
              </a:buClr>
              <a:buFont typeface="Arial" panose="020B0604020202020204" pitchFamily="34" charset="0"/>
              <a:buChar char="•"/>
            </a:pPr>
            <a:r>
              <a:rPr lang="en-US" altLang="en-US" dirty="0" smtClean="0"/>
              <a:t>Increased business involvement</a:t>
            </a:r>
          </a:p>
          <a:p>
            <a:pPr eaLnBrk="1" hangingPunct="1">
              <a:buClr>
                <a:srgbClr val="FFC000"/>
              </a:buClr>
              <a:buFont typeface="Arial" panose="020B0604020202020204" pitchFamily="34" charset="0"/>
              <a:buChar char="•"/>
            </a:pPr>
            <a:r>
              <a:rPr lang="en-US" altLang="en-US" dirty="0" smtClean="0"/>
              <a:t>New deliverables</a:t>
            </a:r>
          </a:p>
          <a:p>
            <a:pPr>
              <a:buClr>
                <a:srgbClr val="FFC000"/>
              </a:buClr>
              <a:buFont typeface="Arial" panose="020B0604020202020204" pitchFamily="34" charset="0"/>
              <a:buChar char="•"/>
            </a:pPr>
            <a:r>
              <a:rPr lang="en-US" altLang="en-US" dirty="0"/>
              <a:t>Career </a:t>
            </a:r>
            <a:r>
              <a:rPr lang="en-US" altLang="en-US" dirty="0" smtClean="0"/>
              <a:t>index + </a:t>
            </a:r>
            <a:r>
              <a:rPr lang="en-US" altLang="en-US" dirty="0" smtClean="0"/>
              <a:t>implementation</a:t>
            </a:r>
            <a:endParaRPr lang="en-US" altLang="en-US" dirty="0"/>
          </a:p>
          <a:p>
            <a:pPr eaLnBrk="1" hangingPunct="1">
              <a:buClr>
                <a:srgbClr val="FFC000"/>
              </a:buClr>
              <a:buFont typeface="Arial" panose="020B0604020202020204" pitchFamily="34" charset="0"/>
              <a:buChar char="•"/>
            </a:pPr>
            <a:r>
              <a:rPr lang="en-US" altLang="en-US" dirty="0" smtClean="0"/>
              <a:t>Development of customer satisfaction survey</a:t>
            </a:r>
          </a:p>
          <a:p>
            <a:pPr marL="0" indent="0" eaLnBrk="1" hangingPunct="1">
              <a:buNone/>
            </a:pPr>
            <a:endParaRPr lang="en-US" altLang="en-US" dirty="0" smtClean="0"/>
          </a:p>
        </p:txBody>
      </p:sp>
      <p:sp>
        <p:nvSpPr>
          <p:cNvPr id="14339" name="Shape 159"/>
          <p:cNvSpPr>
            <a:spLocks noGrp="1"/>
          </p:cNvSpPr>
          <p:nvPr>
            <p:ph type="sldNum" sz="quarter" idx="10"/>
          </p:nvPr>
        </p:nvSpPr>
        <p:spPr>
          <a:noFill/>
        </p:spPr>
        <p:txBody>
          <a:bodyPr/>
          <a:lstStyle/>
          <a:p>
            <a:fld id="{BB2D8106-9F92-4D1F-8326-F52E247C0577}" type="slidenum">
              <a:rPr lang="en-US" altLang="en-US"/>
              <a:pPr/>
              <a:t>18</a:t>
            </a:fld>
            <a:endParaRPr lang="en-US" altLang="en-US"/>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685800"/>
            <a:ext cx="8636000" cy="5304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hape 157"/>
          <p:cNvSpPr txBox="1">
            <a:spLocks/>
          </p:cNvSpPr>
          <p:nvPr/>
        </p:nvSpPr>
        <p:spPr bwMode="auto">
          <a:xfrm>
            <a:off x="-2332382" y="-3048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9" tIns="45720" rIns="45719" bIns="45720" numCol="1" anchor="ctr" anchorCtr="0" compatLnSpc="1">
            <a:prstTxWarp prst="textNoShape">
              <a:avLst/>
            </a:prstTxWarp>
          </a:bodyPr>
          <a:lstStyle>
            <a:lvl1pPr algn="ctr" defTabSz="457200" rtl="0" eaLnBrk="1" fontAlgn="base" hangingPunct="1">
              <a:spcBef>
                <a:spcPct val="0"/>
              </a:spcBef>
              <a:spcAft>
                <a:spcPct val="0"/>
              </a:spcAft>
              <a:defRPr sz="4000">
                <a:solidFill>
                  <a:srgbClr val="000000"/>
                </a:solidFill>
                <a:latin typeface="+mn-lt"/>
                <a:ea typeface="+mn-ea"/>
                <a:cs typeface="+mn-cs"/>
                <a:sym typeface="Calibri" panose="020F0502020204030204" pitchFamily="34" charset="0"/>
              </a:defRPr>
            </a:lvl1pPr>
            <a:lvl2pPr algn="ctr" defTabSz="457200" rtl="0" eaLnBrk="1" fontAlgn="base" hangingPunct="1">
              <a:spcBef>
                <a:spcPct val="0"/>
              </a:spcBef>
              <a:spcAft>
                <a:spcPct val="0"/>
              </a:spcAft>
              <a:defRPr sz="4000">
                <a:solidFill>
                  <a:srgbClr val="000000"/>
                </a:solidFill>
                <a:latin typeface="+mn-lt"/>
                <a:ea typeface="+mn-ea"/>
                <a:cs typeface="+mn-cs"/>
                <a:sym typeface="Calibri" panose="020F0502020204030204" pitchFamily="34" charset="0"/>
              </a:defRPr>
            </a:lvl2pPr>
            <a:lvl3pPr algn="ctr" defTabSz="457200" rtl="0" eaLnBrk="1" fontAlgn="base" hangingPunct="1">
              <a:spcBef>
                <a:spcPct val="0"/>
              </a:spcBef>
              <a:spcAft>
                <a:spcPct val="0"/>
              </a:spcAft>
              <a:defRPr sz="4000">
                <a:solidFill>
                  <a:srgbClr val="000000"/>
                </a:solidFill>
                <a:latin typeface="+mn-lt"/>
                <a:ea typeface="+mn-ea"/>
                <a:cs typeface="+mn-cs"/>
                <a:sym typeface="Calibri" panose="020F0502020204030204" pitchFamily="34" charset="0"/>
              </a:defRPr>
            </a:lvl3pPr>
            <a:lvl4pPr algn="ctr" defTabSz="457200" rtl="0" eaLnBrk="1" fontAlgn="base" hangingPunct="1">
              <a:spcBef>
                <a:spcPct val="0"/>
              </a:spcBef>
              <a:spcAft>
                <a:spcPct val="0"/>
              </a:spcAft>
              <a:defRPr sz="4000">
                <a:solidFill>
                  <a:srgbClr val="000000"/>
                </a:solidFill>
                <a:latin typeface="+mn-lt"/>
                <a:ea typeface="+mn-ea"/>
                <a:cs typeface="+mn-cs"/>
                <a:sym typeface="Calibri" panose="020F0502020204030204" pitchFamily="34" charset="0"/>
              </a:defRPr>
            </a:lvl4pPr>
            <a:lvl5pPr algn="ctr" defTabSz="457200" rtl="0" eaLnBrk="1" fontAlgn="base" hangingPunct="1">
              <a:spcBef>
                <a:spcPct val="0"/>
              </a:spcBef>
              <a:spcAft>
                <a:spcPct val="0"/>
              </a:spcAft>
              <a:defRPr sz="4000">
                <a:solidFill>
                  <a:srgbClr val="000000"/>
                </a:solidFill>
                <a:latin typeface="+mn-lt"/>
                <a:ea typeface="+mn-ea"/>
                <a:cs typeface="+mn-cs"/>
                <a:sym typeface="Calibri" panose="020F0502020204030204" pitchFamily="34" charset="0"/>
              </a:defRPr>
            </a:lvl5pPr>
            <a:lvl6pPr marL="0" marR="0" indent="457200" algn="ctr" defTabSz="457200" rtl="0" eaLnBrk="1" latinLnBrk="0" hangingPunct="1">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a:defRPr>
            </a:lvl6pPr>
            <a:lvl7pPr marL="0" marR="0" indent="914400" algn="ctr" defTabSz="457200" rtl="0" eaLnBrk="1" latinLnBrk="0" hangingPunct="1">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a:defRPr>
            </a:lvl7pPr>
            <a:lvl8pPr marL="0" marR="0" indent="1371600" algn="ctr" defTabSz="457200" rtl="0" eaLnBrk="1" latinLnBrk="0" hangingPunct="1">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a:defRPr>
            </a:lvl8pPr>
            <a:lvl9pPr marL="0" marR="0" indent="1828800" algn="ctr" defTabSz="457200" rtl="0" eaLnBrk="1" latinLnBrk="0" hangingPunct="1">
              <a:lnSpc>
                <a:spcPct val="100000"/>
              </a:lnSpc>
              <a:spcBef>
                <a:spcPts val="0"/>
              </a:spcBef>
              <a:spcAft>
                <a:spcPts val="0"/>
              </a:spcAft>
              <a:buClrTx/>
              <a:buSzTx/>
              <a:buFontTx/>
              <a:buNone/>
              <a:tabLst/>
              <a:defRPr sz="4000" b="0" i="0" u="none" strike="noStrike" cap="none" spc="0" baseline="0">
                <a:ln>
                  <a:noFill/>
                </a:ln>
                <a:solidFill>
                  <a:srgbClr val="000000"/>
                </a:solidFill>
                <a:uFillTx/>
                <a:latin typeface="+mn-lt"/>
                <a:ea typeface="+mn-ea"/>
                <a:cs typeface="+mn-cs"/>
                <a:sym typeface="Calibri"/>
              </a:defRPr>
            </a:lvl9pPr>
          </a:lstStyle>
          <a:p>
            <a:r>
              <a:rPr lang="en-US" altLang="en-US" sz="2000" kern="0" dirty="0" smtClean="0">
                <a:solidFill>
                  <a:srgbClr val="0073AE"/>
                </a:solidFill>
                <a:latin typeface="Arial" panose="020B0604020202020204" pitchFamily="34" charset="0"/>
                <a:cs typeface="Arial" panose="020B0604020202020204" pitchFamily="34" charset="0"/>
                <a:sym typeface="Arial" panose="020B0604020202020204" pitchFamily="34" charset="0"/>
              </a:rPr>
              <a:t>JD-VRTAC Project Accomplishments</a:t>
            </a:r>
          </a:p>
        </p:txBody>
      </p:sp>
      <p:sp>
        <p:nvSpPr>
          <p:cNvPr id="2" name="Slide Number Placeholder 1"/>
          <p:cNvSpPr>
            <a:spLocks noGrp="1"/>
          </p:cNvSpPr>
          <p:nvPr>
            <p:ph type="sldNum" sz="quarter" idx="12"/>
          </p:nvPr>
        </p:nvSpPr>
        <p:spPr/>
        <p:txBody>
          <a:bodyPr/>
          <a:lstStyle/>
          <a:p>
            <a:fld id="{5E532CD7-AB5B-4F50-A61D-32710CEED869}" type="slidenum">
              <a:rPr lang="en-US" smtClean="0"/>
              <a:t>19</a:t>
            </a:fld>
            <a:endParaRPr lang="en-US"/>
          </a:p>
        </p:txBody>
      </p:sp>
    </p:spTree>
    <p:extLst>
      <p:ext uri="{BB962C8B-B14F-4D97-AF65-F5344CB8AC3E}">
        <p14:creationId xmlns:p14="http://schemas.microsoft.com/office/powerpoint/2010/main" val="223069579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hape 119"/>
          <p:cNvSpPr>
            <a:spLocks noGrp="1"/>
          </p:cNvSpPr>
          <p:nvPr>
            <p:ph type="title" idx="4294967295"/>
          </p:nvPr>
        </p:nvSpPr>
        <p:spPr>
          <a:xfrm>
            <a:off x="0" y="0"/>
            <a:ext cx="9144000" cy="1143000"/>
          </a:xfrm>
        </p:spPr>
        <p:txBody>
          <a:bodyPr/>
          <a:lstStyle/>
          <a:p>
            <a:pPr eaLnBrk="1" hangingPunct="1"/>
            <a:r>
              <a:rPr lang="en-US" altLang="en-US" b="1" dirty="0" smtClean="0">
                <a:solidFill>
                  <a:srgbClr val="0073AE"/>
                </a:solidFill>
                <a:latin typeface="Arial" panose="020B0604020202020204" pitchFamily="34" charset="0"/>
                <a:cs typeface="Arial" panose="020B0604020202020204" pitchFamily="34" charset="0"/>
                <a:sym typeface="Arial" panose="020B0604020202020204" pitchFamily="34" charset="0"/>
              </a:rPr>
              <a:t>Webinar Objectives</a:t>
            </a:r>
          </a:p>
        </p:txBody>
      </p:sp>
      <p:sp>
        <p:nvSpPr>
          <p:cNvPr id="5122" name="Shape 120"/>
          <p:cNvSpPr>
            <a:spLocks noGrp="1"/>
          </p:cNvSpPr>
          <p:nvPr>
            <p:ph type="body" idx="4294967295"/>
          </p:nvPr>
        </p:nvSpPr>
        <p:spPr>
          <a:xfrm>
            <a:off x="530086" y="1123122"/>
            <a:ext cx="7533861" cy="4983163"/>
          </a:xfrm>
        </p:spPr>
        <p:txBody>
          <a:bodyPr/>
          <a:lstStyle/>
          <a:p>
            <a:pPr eaLnBrk="1" hangingPunct="1">
              <a:lnSpc>
                <a:spcPct val="125000"/>
              </a:lnSpc>
              <a:spcBef>
                <a:spcPts val="400"/>
              </a:spcBef>
              <a:buClr>
                <a:srgbClr val="FFC000"/>
              </a:buClr>
              <a:buFont typeface="Wingdings" charset="2"/>
              <a:buChar char="v"/>
            </a:pPr>
            <a:r>
              <a:rPr lang="en-US" altLang="en-US" sz="1800" dirty="0" smtClean="0">
                <a:latin typeface="Arial" panose="020B0604020202020204" pitchFamily="34" charset="0"/>
                <a:cs typeface="Arial" panose="020B0604020202020204" pitchFamily="34" charset="0"/>
                <a:sym typeface="Arial" panose="020B0604020202020204" pitchFamily="34" charset="0"/>
              </a:rPr>
              <a:t>	Explain JD-VRTAC goals, partners, TA, and Learning Collaborative </a:t>
            </a:r>
          </a:p>
          <a:p>
            <a:pPr eaLnBrk="1" hangingPunct="1">
              <a:lnSpc>
                <a:spcPct val="125000"/>
              </a:lnSpc>
              <a:spcBef>
                <a:spcPts val="400"/>
              </a:spcBef>
              <a:buClr>
                <a:srgbClr val="FFC000"/>
              </a:buClr>
              <a:buFont typeface="Wingdings" charset="2"/>
              <a:buChar char="v"/>
            </a:pPr>
            <a:r>
              <a:rPr lang="en-US" altLang="en-US" sz="1800" dirty="0" smtClean="0">
                <a:latin typeface="Arial" panose="020B0604020202020204" pitchFamily="34" charset="0"/>
                <a:cs typeface="Arial" panose="020B0604020202020204" pitchFamily="34" charset="0"/>
                <a:sym typeface="Arial" panose="020B0604020202020204" pitchFamily="34" charset="0"/>
              </a:rPr>
              <a:t>	Describe </a:t>
            </a:r>
            <a:r>
              <a:rPr lang="en-US" altLang="en-US" sz="1800" dirty="0" smtClean="0">
                <a:latin typeface="Arial" panose="020B0604020202020204" pitchFamily="34" charset="0"/>
                <a:cs typeface="Arial" panose="020B0604020202020204" pitchFamily="34" charset="0"/>
                <a:sym typeface="Arial" panose="020B0604020202020204" pitchFamily="34" charset="0"/>
              </a:rPr>
              <a:t>Arkansas Rehabilitation Services background/services</a:t>
            </a:r>
            <a:endParaRPr lang="en-US" altLang="en-US" sz="1800" dirty="0" smtClean="0">
              <a:latin typeface="Arial" panose="020B0604020202020204" pitchFamily="34" charset="0"/>
              <a:cs typeface="Arial" panose="020B0604020202020204" pitchFamily="34" charset="0"/>
              <a:sym typeface="Arial" panose="020B0604020202020204" pitchFamily="34" charset="0"/>
            </a:endParaRPr>
          </a:p>
          <a:p>
            <a:pPr>
              <a:lnSpc>
                <a:spcPct val="125000"/>
              </a:lnSpc>
              <a:spcBef>
                <a:spcPts val="400"/>
              </a:spcBef>
              <a:buClr>
                <a:srgbClr val="FFC000"/>
              </a:buClr>
              <a:buFont typeface="Wingdings" charset="2"/>
              <a:buChar char="v"/>
            </a:pPr>
            <a:r>
              <a:rPr lang="en-US" altLang="en-US" sz="1800" dirty="0" smtClean="0">
                <a:latin typeface="Arial" panose="020B0604020202020204" pitchFamily="34" charset="0"/>
                <a:cs typeface="Arial" panose="020B0604020202020204" pitchFamily="34" charset="0"/>
                <a:sym typeface="Arial" panose="020B0604020202020204" pitchFamily="34" charset="0"/>
              </a:rPr>
              <a:t>	Explain </a:t>
            </a:r>
            <a:r>
              <a:rPr lang="en-US" altLang="en-US" sz="1800" dirty="0" smtClean="0">
                <a:latin typeface="Arial" panose="020B0604020202020204" pitchFamily="34" charset="0"/>
                <a:cs typeface="Arial" panose="020B0604020202020204" pitchFamily="34" charset="0"/>
                <a:sym typeface="Arial" panose="020B0604020202020204" pitchFamily="34" charset="0"/>
              </a:rPr>
              <a:t>ARS JD-VRTAC </a:t>
            </a:r>
            <a:r>
              <a:rPr lang="en-US" altLang="en-US" sz="1800" dirty="0" smtClean="0">
                <a:latin typeface="Arial" panose="020B0604020202020204" pitchFamily="34" charset="0"/>
                <a:cs typeface="Arial" panose="020B0604020202020204" pitchFamily="34" charset="0"/>
                <a:sym typeface="Arial" panose="020B0604020202020204" pitchFamily="34" charset="0"/>
              </a:rPr>
              <a:t>project background</a:t>
            </a:r>
            <a:endParaRPr lang="en-US" altLang="en-US" sz="1800" dirty="0" smtClean="0">
              <a:latin typeface="Arial" panose="020B0604020202020204" pitchFamily="34" charset="0"/>
              <a:cs typeface="Arial" panose="020B0604020202020204" pitchFamily="34" charset="0"/>
              <a:sym typeface="Arial" panose="020B0604020202020204" pitchFamily="34" charset="0"/>
            </a:endParaRPr>
          </a:p>
          <a:p>
            <a:pPr>
              <a:lnSpc>
                <a:spcPct val="125000"/>
              </a:lnSpc>
              <a:spcBef>
                <a:spcPts val="400"/>
              </a:spcBef>
              <a:buClr>
                <a:srgbClr val="FFC000"/>
              </a:buClr>
              <a:buFont typeface="Wingdings" charset="2"/>
              <a:buChar char="v"/>
            </a:pPr>
            <a:r>
              <a:rPr lang="en-US" altLang="en-US" sz="1800" dirty="0" smtClean="0">
                <a:latin typeface="Arial" panose="020B0604020202020204" pitchFamily="34" charset="0"/>
                <a:cs typeface="Arial" panose="020B0604020202020204" pitchFamily="34" charset="0"/>
                <a:sym typeface="Arial" panose="020B0604020202020204" pitchFamily="34" charset="0"/>
              </a:rPr>
              <a:t>	Discuss </a:t>
            </a:r>
            <a:r>
              <a:rPr lang="en-US" altLang="en-US" sz="1800" dirty="0">
                <a:latin typeface="Arial" panose="020B0604020202020204" pitchFamily="34" charset="0"/>
                <a:cs typeface="Arial" panose="020B0604020202020204" pitchFamily="34" charset="0"/>
                <a:sym typeface="Arial" panose="020B0604020202020204" pitchFamily="34" charset="0"/>
              </a:rPr>
              <a:t>ARS </a:t>
            </a:r>
            <a:r>
              <a:rPr lang="en-US" altLang="en-US" sz="1800" dirty="0" smtClean="0">
                <a:latin typeface="Arial" panose="020B0604020202020204" pitchFamily="34" charset="0"/>
                <a:cs typeface="Arial" panose="020B0604020202020204" pitchFamily="34" charset="0"/>
                <a:sym typeface="Arial" panose="020B0604020202020204" pitchFamily="34" charset="0"/>
              </a:rPr>
              <a:t>JD-VRTAC </a:t>
            </a:r>
            <a:r>
              <a:rPr lang="en-US" altLang="en-US" sz="1800" dirty="0" smtClean="0">
                <a:latin typeface="Arial" panose="020B0604020202020204" pitchFamily="34" charset="0"/>
                <a:cs typeface="Arial" panose="020B0604020202020204" pitchFamily="34" charset="0"/>
                <a:sym typeface="Arial" panose="020B0604020202020204" pitchFamily="34" charset="0"/>
              </a:rPr>
              <a:t>project purpose &amp; goals</a:t>
            </a:r>
          </a:p>
          <a:p>
            <a:pPr>
              <a:lnSpc>
                <a:spcPct val="125000"/>
              </a:lnSpc>
              <a:spcBef>
                <a:spcPts val="400"/>
              </a:spcBef>
              <a:buClr>
                <a:srgbClr val="FFC000"/>
              </a:buClr>
              <a:buFont typeface="Wingdings" charset="2"/>
              <a:buChar char="v"/>
            </a:pPr>
            <a:r>
              <a:rPr lang="en-US" altLang="en-US" sz="1800" dirty="0" smtClean="0">
                <a:latin typeface="Arial" panose="020B0604020202020204" pitchFamily="34" charset="0"/>
                <a:cs typeface="Arial" panose="020B0604020202020204" pitchFamily="34" charset="0"/>
                <a:sym typeface="Arial" panose="020B0604020202020204" pitchFamily="34" charset="0"/>
              </a:rPr>
              <a:t>	Describe </a:t>
            </a:r>
            <a:r>
              <a:rPr lang="en-US" altLang="en-US" sz="1800" dirty="0">
                <a:latin typeface="Arial" panose="020B0604020202020204" pitchFamily="34" charset="0"/>
                <a:cs typeface="Arial" panose="020B0604020202020204" pitchFamily="34" charset="0"/>
                <a:sym typeface="Arial" panose="020B0604020202020204" pitchFamily="34" charset="0"/>
              </a:rPr>
              <a:t>ARS JD-VRTAC </a:t>
            </a:r>
            <a:r>
              <a:rPr lang="en-US" altLang="en-US" sz="1800" dirty="0" smtClean="0">
                <a:latin typeface="Arial" panose="020B0604020202020204" pitchFamily="34" charset="0"/>
                <a:cs typeface="Arial" panose="020B0604020202020204" pitchFamily="34" charset="0"/>
                <a:sym typeface="Arial" panose="020B0604020202020204" pitchFamily="34" charset="0"/>
              </a:rPr>
              <a:t>project implementation</a:t>
            </a:r>
          </a:p>
          <a:p>
            <a:pPr>
              <a:lnSpc>
                <a:spcPct val="125000"/>
              </a:lnSpc>
              <a:spcBef>
                <a:spcPts val="400"/>
              </a:spcBef>
              <a:buClr>
                <a:srgbClr val="FFC000"/>
              </a:buClr>
              <a:buFont typeface="Wingdings" charset="2"/>
              <a:buChar char="v"/>
            </a:pPr>
            <a:r>
              <a:rPr lang="en-US" altLang="en-US" sz="1800" dirty="0" smtClean="0">
                <a:latin typeface="Arial" panose="020B0604020202020204" pitchFamily="34" charset="0"/>
                <a:cs typeface="Arial" panose="020B0604020202020204" pitchFamily="34" charset="0"/>
                <a:sym typeface="Arial" panose="020B0604020202020204" pitchFamily="34" charset="0"/>
              </a:rPr>
              <a:t>	Share </a:t>
            </a:r>
            <a:r>
              <a:rPr lang="en-US" altLang="en-US" sz="1800" dirty="0">
                <a:latin typeface="Arial" panose="020B0604020202020204" pitchFamily="34" charset="0"/>
                <a:cs typeface="Arial" panose="020B0604020202020204" pitchFamily="34" charset="0"/>
                <a:sym typeface="Arial" panose="020B0604020202020204" pitchFamily="34" charset="0"/>
              </a:rPr>
              <a:t>ARS JD-VRTAC </a:t>
            </a:r>
            <a:r>
              <a:rPr lang="en-US" altLang="en-US" sz="1800" dirty="0" smtClean="0">
                <a:latin typeface="Arial" panose="020B0604020202020204" pitchFamily="34" charset="0"/>
                <a:cs typeface="Arial" panose="020B0604020202020204" pitchFamily="34" charset="0"/>
                <a:sym typeface="Arial" panose="020B0604020202020204" pitchFamily="34" charset="0"/>
              </a:rPr>
              <a:t>project accomplishments</a:t>
            </a:r>
          </a:p>
          <a:p>
            <a:pPr>
              <a:lnSpc>
                <a:spcPct val="125000"/>
              </a:lnSpc>
              <a:spcBef>
                <a:spcPts val="400"/>
              </a:spcBef>
              <a:buClr>
                <a:srgbClr val="FFC000"/>
              </a:buClr>
              <a:buFont typeface="Wingdings" charset="2"/>
              <a:buChar char="v"/>
            </a:pPr>
            <a:r>
              <a:rPr lang="en-US" altLang="en-US" sz="1800" dirty="0" smtClean="0">
                <a:latin typeface="Arial" panose="020B0604020202020204" pitchFamily="34" charset="0"/>
                <a:cs typeface="Arial" panose="020B0604020202020204" pitchFamily="34" charset="0"/>
                <a:sym typeface="Arial" panose="020B0604020202020204" pitchFamily="34" charset="0"/>
              </a:rPr>
              <a:t>	Share challenges &amp; lessons learned from </a:t>
            </a:r>
            <a:r>
              <a:rPr lang="en-US" altLang="en-US" sz="1800" dirty="0">
                <a:latin typeface="Arial" panose="020B0604020202020204" pitchFamily="34" charset="0"/>
                <a:cs typeface="Arial" panose="020B0604020202020204" pitchFamily="34" charset="0"/>
                <a:sym typeface="Arial" panose="020B0604020202020204" pitchFamily="34" charset="0"/>
              </a:rPr>
              <a:t>ARS JD-VRTAC </a:t>
            </a:r>
            <a:r>
              <a:rPr lang="en-US" altLang="en-US" sz="1800" dirty="0" smtClean="0">
                <a:latin typeface="Arial" panose="020B0604020202020204" pitchFamily="34" charset="0"/>
                <a:cs typeface="Arial" panose="020B0604020202020204" pitchFamily="34" charset="0"/>
                <a:sym typeface="Arial" panose="020B0604020202020204" pitchFamily="34" charset="0"/>
              </a:rPr>
              <a:t>project</a:t>
            </a:r>
          </a:p>
          <a:p>
            <a:pPr>
              <a:lnSpc>
                <a:spcPct val="125000"/>
              </a:lnSpc>
              <a:spcBef>
                <a:spcPts val="400"/>
              </a:spcBef>
              <a:buClr>
                <a:srgbClr val="FFC000"/>
              </a:buClr>
              <a:buFont typeface="Wingdings" charset="2"/>
              <a:buChar char="v"/>
            </a:pPr>
            <a:r>
              <a:rPr lang="en-US" altLang="en-US" sz="1800" dirty="0" smtClean="0">
                <a:latin typeface="Arial" panose="020B0604020202020204" pitchFamily="34" charset="0"/>
                <a:cs typeface="Arial" panose="020B0604020202020204" pitchFamily="34" charset="0"/>
                <a:sym typeface="Arial" panose="020B0604020202020204" pitchFamily="34" charset="0"/>
              </a:rPr>
              <a:t>	Describe current status of </a:t>
            </a:r>
            <a:r>
              <a:rPr lang="en-US" altLang="en-US" sz="1800" dirty="0">
                <a:latin typeface="Arial" panose="020B0604020202020204" pitchFamily="34" charset="0"/>
                <a:cs typeface="Arial" panose="020B0604020202020204" pitchFamily="34" charset="0"/>
                <a:sym typeface="Arial" panose="020B0604020202020204" pitchFamily="34" charset="0"/>
              </a:rPr>
              <a:t>ARS JD-VRTAC </a:t>
            </a:r>
            <a:r>
              <a:rPr lang="en-US" altLang="en-US" sz="1800" dirty="0" smtClean="0">
                <a:latin typeface="Arial" panose="020B0604020202020204" pitchFamily="34" charset="0"/>
                <a:cs typeface="Arial" panose="020B0604020202020204" pitchFamily="34" charset="0"/>
                <a:sym typeface="Arial" panose="020B0604020202020204" pitchFamily="34" charset="0"/>
              </a:rPr>
              <a:t>project</a:t>
            </a:r>
          </a:p>
          <a:p>
            <a:pPr eaLnBrk="1" hangingPunct="1">
              <a:lnSpc>
                <a:spcPct val="125000"/>
              </a:lnSpc>
              <a:spcBef>
                <a:spcPts val="400"/>
              </a:spcBef>
              <a:buClr>
                <a:srgbClr val="FFC000"/>
              </a:buClr>
              <a:buFont typeface="Wingdings" charset="2"/>
              <a:buChar char="v"/>
            </a:pPr>
            <a:r>
              <a:rPr lang="en-US" altLang="en-US" sz="1800" dirty="0" smtClean="0">
                <a:latin typeface="Arial" panose="020B0604020202020204" pitchFamily="34" charset="0"/>
                <a:cs typeface="Arial" panose="020B0604020202020204" pitchFamily="34" charset="0"/>
                <a:sym typeface="Arial" panose="020B0604020202020204" pitchFamily="34" charset="0"/>
              </a:rPr>
              <a:t>	Discuss what was most helpful from the TA and Learning  	Collaborative throughout this process</a:t>
            </a:r>
          </a:p>
          <a:p>
            <a:pPr eaLnBrk="1" hangingPunct="1">
              <a:lnSpc>
                <a:spcPct val="125000"/>
              </a:lnSpc>
              <a:spcBef>
                <a:spcPts val="400"/>
              </a:spcBef>
              <a:buClr>
                <a:srgbClr val="FFC000"/>
              </a:buClr>
              <a:buFont typeface="Wingdings" charset="2"/>
              <a:buChar char="v"/>
            </a:pPr>
            <a:r>
              <a:rPr lang="en-US" altLang="en-US" sz="1800" dirty="0" smtClean="0">
                <a:latin typeface="Arial" panose="020B0604020202020204" pitchFamily="34" charset="0"/>
                <a:cs typeface="Arial" panose="020B0604020202020204" pitchFamily="34" charset="0"/>
                <a:sym typeface="Arial" panose="020B0604020202020204" pitchFamily="34" charset="0"/>
              </a:rPr>
              <a:t>	Share next steps, future direction, &amp; </a:t>
            </a:r>
            <a:r>
              <a:rPr lang="en-US" altLang="en-US" sz="1800" dirty="0" smtClean="0">
                <a:latin typeface="Arial" panose="020B0604020202020204" pitchFamily="34" charset="0"/>
                <a:cs typeface="Arial" panose="020B0604020202020204" pitchFamily="34" charset="0"/>
                <a:sym typeface="Arial" panose="020B0604020202020204" pitchFamily="34" charset="0"/>
              </a:rPr>
              <a:t>goals for Arkansas</a:t>
            </a:r>
            <a:endParaRPr lang="en-US" altLang="en-US" sz="1800" dirty="0" smtClean="0">
              <a:latin typeface="Arial" panose="020B0604020202020204" pitchFamily="34" charset="0"/>
              <a:cs typeface="Arial" panose="020B0604020202020204" pitchFamily="34" charset="0"/>
              <a:sym typeface="Arial" panose="020B0604020202020204" pitchFamily="34" charset="0"/>
            </a:endParaRPr>
          </a:p>
        </p:txBody>
      </p:sp>
      <p:sp>
        <p:nvSpPr>
          <p:cNvPr id="5123" name="Shape 121"/>
          <p:cNvSpPr>
            <a:spLocks noGrp="1"/>
          </p:cNvSpPr>
          <p:nvPr>
            <p:ph type="sldNum" sz="quarter" idx="10"/>
          </p:nvPr>
        </p:nvSpPr>
        <p:spPr>
          <a:xfrm>
            <a:off x="101600" y="6442075"/>
            <a:ext cx="230188" cy="307975"/>
          </a:xfrm>
          <a:noFill/>
        </p:spPr>
        <p:txBody>
          <a:bodyPr/>
          <a:lstStyle/>
          <a:p>
            <a:fld id="{64E0E92E-91F9-43C1-B443-6F4D10AF1A59}" type="slidenum">
              <a:rPr lang="en-US" altLang="en-US"/>
              <a:pPr/>
              <a:t>2</a:t>
            </a:fld>
            <a:endParaRPr lang="en-US" altLang="en-US"/>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flyer detailing Pre-Employment Transition" title="Deliverables"/>
          <p:cNvPicPr>
            <a:picLocks noChangeAspect="1"/>
          </p:cNvPicPr>
          <p:nvPr/>
        </p:nvPicPr>
        <p:blipFill>
          <a:blip r:embed="rId3"/>
          <a:stretch>
            <a:fillRect/>
          </a:stretch>
        </p:blipFill>
        <p:spPr>
          <a:xfrm>
            <a:off x="1811542" y="722897"/>
            <a:ext cx="4265896" cy="5588191"/>
          </a:xfrm>
          <a:prstGeom prst="rect">
            <a:avLst/>
          </a:prstGeom>
        </p:spPr>
      </p:pic>
      <p:sp>
        <p:nvSpPr>
          <p:cNvPr id="3" name="TextBox 2"/>
          <p:cNvSpPr txBox="1"/>
          <p:nvPr/>
        </p:nvSpPr>
        <p:spPr>
          <a:xfrm>
            <a:off x="317012" y="79486"/>
            <a:ext cx="6574421"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vl="0"/>
            <a:r>
              <a:rPr lang="en-US" altLang="en-US" sz="2000" kern="0">
                <a:solidFill>
                  <a:srgbClr val="0073AE"/>
                </a:solidFill>
                <a:latin typeface="Arial" panose="020B0604020202020204" pitchFamily="34" charset="0"/>
                <a:cs typeface="Arial" panose="020B0604020202020204" pitchFamily="34" charset="0"/>
                <a:sym typeface="Arial" panose="020B0604020202020204" pitchFamily="34" charset="0"/>
              </a:rPr>
              <a:t>JD-VRTAC Project Accomplishments</a:t>
            </a:r>
            <a:endParaRPr lang="en-US" altLang="en-US" sz="2000" kern="0" dirty="0">
              <a:solidFill>
                <a:srgbClr val="0073AE"/>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R Business Solutions Brochure details Business services" title="Deliverables"/>
          <p:cNvPicPr>
            <a:picLocks noChangeAspect="1"/>
          </p:cNvPicPr>
          <p:nvPr/>
        </p:nvPicPr>
        <p:blipFill>
          <a:blip r:embed="rId4"/>
          <a:stretch>
            <a:fillRect/>
          </a:stretch>
        </p:blipFill>
        <p:spPr>
          <a:xfrm>
            <a:off x="565916" y="1612674"/>
            <a:ext cx="3033186" cy="3900728"/>
          </a:xfrm>
          <a:prstGeom prst="rect">
            <a:avLst/>
          </a:prstGeom>
        </p:spPr>
      </p:pic>
      <p:pic>
        <p:nvPicPr>
          <p:cNvPr id="5" name="Picture 4" descr="Business Engagment's Inclusion Etiquette brochure for employers." title="Deliverables"/>
          <p:cNvPicPr>
            <a:picLocks noChangeAspect="1"/>
          </p:cNvPicPr>
          <p:nvPr/>
        </p:nvPicPr>
        <p:blipFill>
          <a:blip r:embed="rId5"/>
          <a:stretch>
            <a:fillRect/>
          </a:stretch>
        </p:blipFill>
        <p:spPr>
          <a:xfrm>
            <a:off x="2926174" y="2341817"/>
            <a:ext cx="2463095" cy="3787513"/>
          </a:xfrm>
          <a:prstGeom prst="rect">
            <a:avLst/>
          </a:prstGeom>
        </p:spPr>
      </p:pic>
      <p:pic>
        <p:nvPicPr>
          <p:cNvPr id="7" name="Picture 6" descr="Business Engagement's ROI flyer for employers" title="Deliverables"/>
          <p:cNvPicPr>
            <a:picLocks noChangeAspect="1"/>
          </p:cNvPicPr>
          <p:nvPr/>
        </p:nvPicPr>
        <p:blipFill>
          <a:blip r:embed="rId6"/>
          <a:stretch>
            <a:fillRect/>
          </a:stretch>
        </p:blipFill>
        <p:spPr>
          <a:xfrm>
            <a:off x="4962805" y="1632012"/>
            <a:ext cx="3388289" cy="4418776"/>
          </a:xfrm>
          <a:prstGeom prst="rect">
            <a:avLst/>
          </a:prstGeom>
        </p:spPr>
      </p:pic>
      <p:pic>
        <p:nvPicPr>
          <p:cNvPr id="6" name="Picture 5" descr="Pamphlet created to promote the Arkansas Business Employment Summit" title="Deliverables"/>
          <p:cNvPicPr>
            <a:picLocks noChangeAspect="1"/>
          </p:cNvPicPr>
          <p:nvPr/>
        </p:nvPicPr>
        <p:blipFill>
          <a:blip r:embed="rId7"/>
          <a:stretch>
            <a:fillRect/>
          </a:stretch>
        </p:blipFill>
        <p:spPr>
          <a:xfrm>
            <a:off x="6881191" y="364634"/>
            <a:ext cx="1970932" cy="4626679"/>
          </a:xfrm>
          <a:prstGeom prst="rect">
            <a:avLst/>
          </a:prstGeom>
        </p:spPr>
      </p:pic>
      <p:sp>
        <p:nvSpPr>
          <p:cNvPr id="2" name="Slide Number Placeholder 1"/>
          <p:cNvSpPr>
            <a:spLocks noGrp="1"/>
          </p:cNvSpPr>
          <p:nvPr>
            <p:ph type="sldNum" sz="quarter" idx="12"/>
          </p:nvPr>
        </p:nvSpPr>
        <p:spPr/>
        <p:txBody>
          <a:bodyPr/>
          <a:lstStyle/>
          <a:p>
            <a:fld id="{5E532CD7-AB5B-4F50-A61D-32710CEED869}" type="slidenum">
              <a:rPr lang="en-US" smtClean="0"/>
              <a:t>20</a:t>
            </a:fld>
            <a:endParaRPr lang="en-US"/>
          </a:p>
        </p:txBody>
      </p:sp>
    </p:spTree>
    <p:extLst>
      <p:ext uri="{BB962C8B-B14F-4D97-AF65-F5344CB8AC3E}">
        <p14:creationId xmlns:p14="http://schemas.microsoft.com/office/powerpoint/2010/main" val="37101706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6626" y="180945"/>
            <a:ext cx="4405373" cy="400110"/>
          </a:xfrm>
          <a:prstGeom prst="rect">
            <a:avLst/>
          </a:prstGeom>
        </p:spPr>
        <p:txBody>
          <a:bodyPr wrap="none">
            <a:spAutoFit/>
          </a:bodyPr>
          <a:lstStyle/>
          <a:p>
            <a:pPr lvl="0"/>
            <a:r>
              <a:rPr lang="en-US" altLang="en-US" sz="2000" kern="0" dirty="0">
                <a:solidFill>
                  <a:srgbClr val="0073AE"/>
                </a:solidFill>
                <a:latin typeface="Arial" panose="020B0604020202020204" pitchFamily="34" charset="0"/>
                <a:cs typeface="Arial" panose="020B0604020202020204" pitchFamily="34" charset="0"/>
                <a:sym typeface="Arial" panose="020B0604020202020204" pitchFamily="34" charset="0"/>
              </a:rPr>
              <a:t>JD-VRTAC Project Accomplishments</a:t>
            </a:r>
          </a:p>
        </p:txBody>
      </p:sp>
      <p:sp>
        <p:nvSpPr>
          <p:cNvPr id="2" name="Slide Number Placeholder 1"/>
          <p:cNvSpPr>
            <a:spLocks noGrp="1"/>
          </p:cNvSpPr>
          <p:nvPr>
            <p:ph type="sldNum" sz="quarter" idx="12"/>
          </p:nvPr>
        </p:nvSpPr>
        <p:spPr/>
        <p:txBody>
          <a:bodyPr/>
          <a:lstStyle/>
          <a:p>
            <a:fld id="{5E532CD7-AB5B-4F50-A61D-32710CEED869}" type="slidenum">
              <a:rPr lang="en-US" smtClean="0"/>
              <a:t>21</a:t>
            </a:fld>
            <a:endParaRPr lang="en-US"/>
          </a:p>
        </p:txBody>
      </p:sp>
      <p:pic>
        <p:nvPicPr>
          <p:cNvPr id="6" name="4l6ua2PeX68"/>
          <p:cNvPicPr>
            <a:picLocks noRot="1" noChangeAspect="1"/>
          </p:cNvPicPr>
          <p:nvPr>
            <a:videoFile r:link="rId1"/>
          </p:nvPr>
        </p:nvPicPr>
        <p:blipFill>
          <a:blip r:embed="rId4"/>
          <a:stretch>
            <a:fillRect/>
          </a:stretch>
        </p:blipFill>
        <p:spPr>
          <a:xfrm>
            <a:off x="1060046" y="804791"/>
            <a:ext cx="7023905" cy="5195627"/>
          </a:xfrm>
          <a:prstGeom prst="rect">
            <a:avLst/>
          </a:prstGeom>
        </p:spPr>
      </p:pic>
    </p:spTree>
    <p:extLst>
      <p:ext uri="{BB962C8B-B14F-4D97-AF65-F5344CB8AC3E}">
        <p14:creationId xmlns:p14="http://schemas.microsoft.com/office/powerpoint/2010/main" val="32524880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hape 161"/>
          <p:cNvSpPr>
            <a:spLocks noGrp="1"/>
          </p:cNvSpPr>
          <p:nvPr>
            <p:ph type="title" idx="4294967295"/>
          </p:nvPr>
        </p:nvSpPr>
        <p:spPr>
          <a:xfrm>
            <a:off x="-1639244" y="46373"/>
            <a:ext cx="9144000" cy="1143000"/>
          </a:xfrm>
        </p:spPr>
        <p:txBody>
          <a:bodyPr/>
          <a:lstStyle/>
          <a:p>
            <a:pPr eaLnBrk="1" hangingPunct="1"/>
            <a:r>
              <a:rPr lang="en-US" altLang="en-US" dirty="0" smtClean="0">
                <a:solidFill>
                  <a:srgbClr val="0073AE"/>
                </a:solidFill>
                <a:latin typeface="Arial" panose="020B0604020202020204" pitchFamily="34" charset="0"/>
                <a:cs typeface="Arial" panose="020B0604020202020204" pitchFamily="34" charset="0"/>
                <a:sym typeface="Arial" panose="020B0604020202020204" pitchFamily="34" charset="0"/>
              </a:rPr>
              <a:t>Project Challenges</a:t>
            </a:r>
          </a:p>
        </p:txBody>
      </p:sp>
      <p:sp>
        <p:nvSpPr>
          <p:cNvPr id="15362" name="Shape 162"/>
          <p:cNvSpPr>
            <a:spLocks noGrp="1"/>
          </p:cNvSpPr>
          <p:nvPr>
            <p:ph type="body" idx="4294967295"/>
          </p:nvPr>
        </p:nvSpPr>
        <p:spPr>
          <a:xfrm>
            <a:off x="280194" y="1552742"/>
            <a:ext cx="8792817" cy="4525963"/>
          </a:xfrm>
        </p:spPr>
        <p:txBody>
          <a:bodyPr/>
          <a:lstStyle/>
          <a:p>
            <a:pPr eaLnBrk="1" hangingPunct="1">
              <a:buClr>
                <a:srgbClr val="FFC000"/>
              </a:buClr>
              <a:buFont typeface="Wingdings" panose="05000000000000000000" pitchFamily="2" charset="2"/>
              <a:buChar char="v"/>
            </a:pPr>
            <a:r>
              <a:rPr lang="en-US" altLang="en-US" sz="2000" dirty="0" smtClean="0">
                <a:latin typeface="Arial" panose="020B0604020202020204" pitchFamily="34" charset="0"/>
                <a:cs typeface="Arial" panose="020B0604020202020204" pitchFamily="34" charset="0"/>
              </a:rPr>
              <a:t>Inadequate/Ineffective collaboration among departments</a:t>
            </a:r>
          </a:p>
          <a:p>
            <a:pPr eaLnBrk="1" hangingPunct="1">
              <a:buClr>
                <a:srgbClr val="FFC000"/>
              </a:buClr>
              <a:buFont typeface="Wingdings" panose="05000000000000000000" pitchFamily="2" charset="2"/>
              <a:buChar char="v"/>
            </a:pPr>
            <a:r>
              <a:rPr lang="en-US" altLang="en-US" sz="2000" dirty="0" smtClean="0">
                <a:latin typeface="Arial" panose="020B0604020202020204" pitchFamily="34" charset="0"/>
                <a:cs typeface="Arial" panose="020B0604020202020204" pitchFamily="34" charset="0"/>
              </a:rPr>
              <a:t>Reduction in staff/resources</a:t>
            </a:r>
          </a:p>
          <a:p>
            <a:pPr eaLnBrk="1" hangingPunct="1">
              <a:buClr>
                <a:srgbClr val="FFC000"/>
              </a:buClr>
              <a:buFont typeface="Wingdings" panose="05000000000000000000" pitchFamily="2" charset="2"/>
              <a:buChar char="v"/>
            </a:pPr>
            <a:r>
              <a:rPr lang="en-US" altLang="en-US" sz="2000" dirty="0" smtClean="0">
                <a:latin typeface="Arial" panose="020B0604020202020204" pitchFamily="34" charset="0"/>
                <a:cs typeface="Arial" panose="020B0604020202020204" pitchFamily="34" charset="0"/>
              </a:rPr>
              <a:t>Inconsistency across field offices in the area of customer engagement</a:t>
            </a:r>
          </a:p>
          <a:p>
            <a:pPr eaLnBrk="1" hangingPunct="1">
              <a:buClr>
                <a:srgbClr val="FFC000"/>
              </a:buClr>
              <a:buFont typeface="Wingdings" panose="05000000000000000000" pitchFamily="2" charset="2"/>
              <a:buChar char="v"/>
            </a:pPr>
            <a:r>
              <a:rPr lang="en-US" altLang="en-US" sz="2000" dirty="0" smtClean="0">
                <a:latin typeface="Arial" panose="020B0604020202020204" pitchFamily="34" charset="0"/>
                <a:cs typeface="Arial" panose="020B0604020202020204" pitchFamily="34" charset="0"/>
              </a:rPr>
              <a:t>Restrictions of working within state agency parameters (business services from a social services budget/operation)</a:t>
            </a:r>
          </a:p>
          <a:p>
            <a:pPr eaLnBrk="1" hangingPunct="1">
              <a:buClr>
                <a:srgbClr val="FFC000"/>
              </a:buClr>
              <a:buFont typeface="Wingdings" panose="05000000000000000000" pitchFamily="2" charset="2"/>
              <a:buChar char="v"/>
            </a:pPr>
            <a:r>
              <a:rPr lang="en-US" altLang="en-US" sz="2000" dirty="0" smtClean="0">
                <a:latin typeface="Arial" panose="020B0604020202020204" pitchFamily="34" charset="0"/>
                <a:cs typeface="Arial" panose="020B0604020202020204" pitchFamily="34" charset="0"/>
              </a:rPr>
              <a:t>Developing marketing plan in keeping with state guidelines/resources</a:t>
            </a:r>
          </a:p>
          <a:p>
            <a:pPr eaLnBrk="1" hangingPunct="1">
              <a:buClr>
                <a:srgbClr val="FFC000"/>
              </a:buClr>
              <a:buFont typeface="Wingdings" panose="05000000000000000000" pitchFamily="2" charset="2"/>
              <a:buChar char="v"/>
            </a:pPr>
            <a:r>
              <a:rPr lang="en-US" altLang="en-US" sz="2000" dirty="0" smtClean="0">
                <a:latin typeface="Arial" panose="020B0604020202020204" pitchFamily="34" charset="0"/>
                <a:cs typeface="Arial" panose="020B0604020202020204" pitchFamily="34" charset="0"/>
              </a:rPr>
              <a:t>Lack of integrated data system with other partners in workforce</a:t>
            </a:r>
          </a:p>
          <a:p>
            <a:pPr eaLnBrk="1" hangingPunct="1">
              <a:buClr>
                <a:srgbClr val="FFC000"/>
              </a:buClr>
              <a:buFont typeface="Wingdings" panose="05000000000000000000" pitchFamily="2" charset="2"/>
              <a:buChar char="v"/>
            </a:pPr>
            <a:r>
              <a:rPr lang="en-US" altLang="en-US" sz="2000" dirty="0" smtClean="0">
                <a:latin typeface="Arial" panose="020B0604020202020204" pitchFamily="34" charset="0"/>
                <a:cs typeface="Arial" panose="020B0604020202020204" pitchFamily="34" charset="0"/>
              </a:rPr>
              <a:t>Status quo</a:t>
            </a:r>
          </a:p>
          <a:p>
            <a:pPr eaLnBrk="1" hangingPunct="1">
              <a:buClr>
                <a:srgbClr val="FFC000"/>
              </a:buClr>
              <a:buFont typeface="Wingdings" panose="05000000000000000000" pitchFamily="2" charset="2"/>
              <a:buChar char="v"/>
            </a:pPr>
            <a:r>
              <a:rPr lang="en-US" altLang="en-US" sz="2000" dirty="0" smtClean="0">
                <a:latin typeface="Arial" panose="020B0604020202020204" pitchFamily="34" charset="0"/>
                <a:cs typeface="Arial" panose="020B0604020202020204" pitchFamily="34" charset="0"/>
              </a:rPr>
              <a:t>Inconsistencies in leadership and administration</a:t>
            </a:r>
          </a:p>
        </p:txBody>
      </p:sp>
      <p:sp>
        <p:nvSpPr>
          <p:cNvPr id="15363" name="Shape 163"/>
          <p:cNvSpPr>
            <a:spLocks noGrp="1"/>
          </p:cNvSpPr>
          <p:nvPr>
            <p:ph type="sldNum" sz="quarter" idx="10"/>
          </p:nvPr>
        </p:nvSpPr>
        <p:spPr>
          <a:noFill/>
        </p:spPr>
        <p:txBody>
          <a:bodyPr/>
          <a:lstStyle/>
          <a:p>
            <a:fld id="{30560594-E627-4C5E-9CEF-96A8BB2DEF3E}" type="slidenum">
              <a:rPr lang="en-US" altLang="en-US"/>
              <a:pPr/>
              <a:t>22</a:t>
            </a:fld>
            <a:endParaRPr lang="en-US" altLang="en-US"/>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39520" y="157554"/>
            <a:ext cx="7124132"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smtClean="0">
                <a:ln>
                  <a:noFill/>
                </a:ln>
                <a:solidFill>
                  <a:srgbClr val="0073AE"/>
                </a:solidFill>
                <a:effectLst/>
                <a:uFillTx/>
                <a:latin typeface="Arial" panose="020B0604020202020204" pitchFamily="34" charset="0"/>
                <a:cs typeface="Arial" panose="020B0604020202020204" pitchFamily="34" charset="0"/>
                <a:sym typeface="Calibri"/>
              </a:rPr>
              <a:t>Lessons Learned</a:t>
            </a:r>
            <a:endParaRPr kumimoji="0" lang="en-US" sz="4000" b="0" i="0" u="none" strike="noStrike" cap="none" spc="0" normalizeH="0" baseline="0" dirty="0">
              <a:ln>
                <a:noFill/>
              </a:ln>
              <a:solidFill>
                <a:srgbClr val="0073AE"/>
              </a:solidFill>
              <a:effectLst/>
              <a:uFillTx/>
              <a:latin typeface="Arial" panose="020B0604020202020204" pitchFamily="34" charset="0"/>
              <a:cs typeface="Arial" panose="020B0604020202020204" pitchFamily="34" charset="0"/>
              <a:sym typeface="Calibri"/>
            </a:endParaRPr>
          </a:p>
        </p:txBody>
      </p:sp>
      <p:sp>
        <p:nvSpPr>
          <p:cNvPr id="3" name="TextBox 2"/>
          <p:cNvSpPr txBox="1"/>
          <p:nvPr/>
        </p:nvSpPr>
        <p:spPr>
          <a:xfrm>
            <a:off x="492734" y="1292893"/>
            <a:ext cx="7538887"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r>
              <a:rPr kumimoji="0" lang="en-US" sz="24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rPr>
              <a:t>Change takes time</a:t>
            </a:r>
          </a:p>
          <a:p>
            <a:pPr marL="342900" marR="0" indent="-34290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r>
              <a:rPr lang="en-US" sz="2400" dirty="0" smtClean="0">
                <a:latin typeface="Arial" panose="020B0604020202020204" pitchFamily="34" charset="0"/>
                <a:cs typeface="Arial" panose="020B0604020202020204" pitchFamily="34" charset="0"/>
                <a:sym typeface="Calibri"/>
              </a:rPr>
              <a:t>Cross-communication is necessary</a:t>
            </a:r>
          </a:p>
          <a:p>
            <a:pPr marL="342900" marR="0" indent="-34290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r>
              <a:rPr kumimoji="0" lang="en-US" sz="24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rPr>
              <a:t>Buy-in with</a:t>
            </a:r>
            <a:r>
              <a:rPr kumimoji="0" lang="en-US" sz="24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rPr>
              <a:t> rehabilitation partners is critical</a:t>
            </a:r>
          </a:p>
          <a:p>
            <a:pPr marL="342900" marR="0" indent="-34290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r>
              <a:rPr lang="en-US" sz="2400" dirty="0" smtClean="0">
                <a:latin typeface="Arial" panose="020B0604020202020204" pitchFamily="34" charset="0"/>
                <a:cs typeface="Arial" panose="020B0604020202020204" pitchFamily="34" charset="0"/>
                <a:sym typeface="Calibri"/>
              </a:rPr>
              <a:t>Don’t be afraid to challenge the “status quo”</a:t>
            </a:r>
          </a:p>
          <a:p>
            <a:pPr marL="342900" marR="0" indent="-34290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r>
              <a:rPr kumimoji="0" lang="en-US" sz="24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rPr>
              <a:t>Creativity and Flexibility are critical</a:t>
            </a:r>
          </a:p>
          <a:p>
            <a:pPr marL="342900" marR="0" indent="-34290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endPar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4" name="Slide Number Placeholder 3"/>
          <p:cNvSpPr>
            <a:spLocks noGrp="1"/>
          </p:cNvSpPr>
          <p:nvPr>
            <p:ph type="sldNum" sz="quarter" idx="12"/>
          </p:nvPr>
        </p:nvSpPr>
        <p:spPr/>
        <p:txBody>
          <a:bodyPr/>
          <a:lstStyle/>
          <a:p>
            <a:fld id="{5E532CD7-AB5B-4F50-A61D-32710CEED869}" type="slidenum">
              <a:rPr lang="en-US" smtClean="0"/>
              <a:t>23</a:t>
            </a:fld>
            <a:endParaRPr lang="en-US"/>
          </a:p>
        </p:txBody>
      </p:sp>
    </p:spTree>
    <p:extLst>
      <p:ext uri="{BB962C8B-B14F-4D97-AF65-F5344CB8AC3E}">
        <p14:creationId xmlns:p14="http://schemas.microsoft.com/office/powerpoint/2010/main" val="39216544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hape 165"/>
          <p:cNvSpPr>
            <a:spLocks noGrp="1"/>
          </p:cNvSpPr>
          <p:nvPr>
            <p:ph type="title" idx="4294967295"/>
          </p:nvPr>
        </p:nvSpPr>
        <p:spPr>
          <a:xfrm>
            <a:off x="0" y="0"/>
            <a:ext cx="9144000" cy="1143000"/>
          </a:xfrm>
        </p:spPr>
        <p:txBody>
          <a:bodyPr/>
          <a:lstStyle/>
          <a:p>
            <a:pPr eaLnBrk="1" hangingPunct="1"/>
            <a:r>
              <a:rPr lang="en-US" altLang="en-US" sz="3600" dirty="0" smtClean="0">
                <a:solidFill>
                  <a:srgbClr val="0073AE"/>
                </a:solidFill>
                <a:latin typeface="Arial" panose="020B0604020202020204" pitchFamily="34" charset="0"/>
                <a:cs typeface="Arial" panose="020B0604020202020204" pitchFamily="34" charset="0"/>
                <a:sym typeface="Arial" panose="020B0604020202020204" pitchFamily="34" charset="0"/>
              </a:rPr>
              <a:t>JD-VRTAC Project Today (current status)</a:t>
            </a:r>
          </a:p>
        </p:txBody>
      </p:sp>
      <p:sp>
        <p:nvSpPr>
          <p:cNvPr id="16386" name="Shape 166"/>
          <p:cNvSpPr>
            <a:spLocks noGrp="1"/>
          </p:cNvSpPr>
          <p:nvPr>
            <p:ph type="body" idx="4294967295"/>
          </p:nvPr>
        </p:nvSpPr>
        <p:spPr>
          <a:xfrm>
            <a:off x="457200" y="2633342"/>
            <a:ext cx="8229600" cy="2981395"/>
          </a:xfrm>
        </p:spPr>
        <p:txBody>
          <a:bodyPr/>
          <a:lstStyle/>
          <a:p>
            <a:pPr eaLnBrk="1" hangingPunct="1">
              <a:buClr>
                <a:srgbClr val="FFC000"/>
              </a:buClr>
              <a:buFont typeface="Wingdings" panose="05000000000000000000" pitchFamily="2" charset="2"/>
              <a:buChar char="v"/>
            </a:pPr>
            <a:r>
              <a:rPr lang="en-US" altLang="en-US" sz="2400" dirty="0" smtClean="0">
                <a:latin typeface="Arial" panose="020B0604020202020204" pitchFamily="34" charset="0"/>
                <a:cs typeface="Arial" panose="020B0604020202020204" pitchFamily="34" charset="0"/>
              </a:rPr>
              <a:t>Business Survey near completion</a:t>
            </a:r>
          </a:p>
          <a:p>
            <a:pPr>
              <a:buClr>
                <a:srgbClr val="FFC000"/>
              </a:buClr>
              <a:buFont typeface="Wingdings" panose="05000000000000000000" pitchFamily="2" charset="2"/>
              <a:buChar char="v"/>
            </a:pPr>
            <a:r>
              <a:rPr lang="en-US" altLang="en-US" sz="2400" dirty="0" smtClean="0">
                <a:latin typeface="Arial" panose="020B0604020202020204" pitchFamily="34" charset="0"/>
                <a:cs typeface="Arial" panose="020B0604020202020204" pitchFamily="34" charset="0"/>
              </a:rPr>
              <a:t>Career </a:t>
            </a:r>
            <a:r>
              <a:rPr lang="en-US" altLang="en-US" sz="2400" dirty="0">
                <a:latin typeface="Arial" panose="020B0604020202020204" pitchFamily="34" charset="0"/>
                <a:cs typeface="Arial" panose="020B0604020202020204" pitchFamily="34" charset="0"/>
              </a:rPr>
              <a:t>index plus being </a:t>
            </a:r>
            <a:r>
              <a:rPr lang="en-US" altLang="en-US" sz="2400" dirty="0" smtClean="0">
                <a:latin typeface="Arial" panose="020B0604020202020204" pitchFamily="34" charset="0"/>
                <a:cs typeface="Arial" panose="020B0604020202020204" pitchFamily="34" charset="0"/>
              </a:rPr>
              <a:t>implemented</a:t>
            </a:r>
          </a:p>
          <a:p>
            <a:pPr eaLnBrk="1" hangingPunct="1">
              <a:buClr>
                <a:srgbClr val="FFC000"/>
              </a:buClr>
              <a:buFont typeface="Wingdings" panose="05000000000000000000" pitchFamily="2" charset="2"/>
              <a:buChar char="v"/>
            </a:pPr>
            <a:r>
              <a:rPr lang="en-US" altLang="en-US" sz="2400" dirty="0" smtClean="0">
                <a:latin typeface="Arial" panose="020B0604020202020204" pitchFamily="34" charset="0"/>
                <a:cs typeface="Arial" panose="020B0604020202020204" pitchFamily="34" charset="0"/>
              </a:rPr>
              <a:t>Developing social media strategy within confines of state agency to promote business engagement</a:t>
            </a:r>
          </a:p>
        </p:txBody>
      </p:sp>
      <p:sp>
        <p:nvSpPr>
          <p:cNvPr id="16387" name="Shape 167"/>
          <p:cNvSpPr>
            <a:spLocks noGrp="1"/>
          </p:cNvSpPr>
          <p:nvPr>
            <p:ph type="sldNum" sz="quarter" idx="10"/>
          </p:nvPr>
        </p:nvSpPr>
        <p:spPr>
          <a:noFill/>
        </p:spPr>
        <p:txBody>
          <a:bodyPr/>
          <a:lstStyle/>
          <a:p>
            <a:fld id="{6230A70C-FE7F-42D8-8663-96D536BEB4E9}" type="slidenum">
              <a:rPr lang="en-US" altLang="en-US"/>
              <a:pPr/>
              <a:t>24</a:t>
            </a:fld>
            <a:endParaRPr lang="en-US" altLang="en-US"/>
          </a:p>
        </p:txBody>
      </p:sp>
      <p:sp>
        <p:nvSpPr>
          <p:cNvPr id="2" name="TextBox 1"/>
          <p:cNvSpPr txBox="1"/>
          <p:nvPr/>
        </p:nvSpPr>
        <p:spPr>
          <a:xfrm>
            <a:off x="448056" y="1802347"/>
            <a:ext cx="823874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r>
              <a:rPr kumimoji="0" lang="en-US" sz="24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rPr>
              <a:t>Increasing effective</a:t>
            </a:r>
            <a:r>
              <a:rPr kumimoji="0" lang="en-US" sz="24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rPr>
              <a:t> communication across agency and with state partners, continued growth of ARBLN</a:t>
            </a:r>
            <a:endPar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hape 169"/>
          <p:cNvSpPr>
            <a:spLocks noGrp="1"/>
          </p:cNvSpPr>
          <p:nvPr>
            <p:ph type="title" idx="4294967295"/>
          </p:nvPr>
        </p:nvSpPr>
        <p:spPr>
          <a:xfrm>
            <a:off x="0" y="0"/>
            <a:ext cx="9144000" cy="1143000"/>
          </a:xfrm>
        </p:spPr>
        <p:txBody>
          <a:bodyPr/>
          <a:lstStyle/>
          <a:p>
            <a:pPr eaLnBrk="1" hangingPunct="1"/>
            <a:r>
              <a:rPr lang="en-US" altLang="en-US" sz="3200" b="1" dirty="0" smtClean="0">
                <a:solidFill>
                  <a:srgbClr val="0073AE"/>
                </a:solidFill>
                <a:latin typeface="Arial" panose="020B0604020202020204" pitchFamily="34" charset="0"/>
                <a:cs typeface="Arial" panose="020B0604020202020204" pitchFamily="34" charset="0"/>
                <a:sym typeface="Arial" panose="020B0604020202020204" pitchFamily="34" charset="0"/>
              </a:rPr>
              <a:t>What was most helpful about receiving TA?</a:t>
            </a:r>
          </a:p>
        </p:txBody>
      </p:sp>
      <p:sp>
        <p:nvSpPr>
          <p:cNvPr id="17411" name="Shape 171"/>
          <p:cNvSpPr>
            <a:spLocks noGrp="1"/>
          </p:cNvSpPr>
          <p:nvPr>
            <p:ph type="sldNum" sz="quarter" idx="10"/>
          </p:nvPr>
        </p:nvSpPr>
        <p:spPr>
          <a:noFill/>
        </p:spPr>
        <p:txBody>
          <a:bodyPr/>
          <a:lstStyle/>
          <a:p>
            <a:fld id="{6763D009-72CD-46D5-BFC4-542BAD6E6DEB}" type="slidenum">
              <a:rPr lang="en-US" altLang="en-US"/>
              <a:pPr/>
              <a:t>25</a:t>
            </a:fld>
            <a:endParaRPr lang="en-US" altLang="en-US"/>
          </a:p>
        </p:txBody>
      </p:sp>
      <p:sp>
        <p:nvSpPr>
          <p:cNvPr id="2" name="TextBox 1"/>
          <p:cNvSpPr txBox="1"/>
          <p:nvPr/>
        </p:nvSpPr>
        <p:spPr>
          <a:xfrm>
            <a:off x="328785" y="911978"/>
            <a:ext cx="8589927"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lvl="0" indent="-342900" fontAlgn="auto">
              <a:spcBef>
                <a:spcPts val="0"/>
              </a:spcBef>
              <a:spcAft>
                <a:spcPts val="0"/>
              </a:spcAft>
              <a:buClr>
                <a:srgbClr val="FFC000"/>
              </a:buClr>
              <a:buFont typeface="Wingdings" panose="05000000000000000000" pitchFamily="2" charset="2"/>
              <a:buChar char="v"/>
            </a:pPr>
            <a:r>
              <a:rPr lang="en-US" sz="2400" dirty="0">
                <a:latin typeface="Arial" panose="020B0604020202020204" pitchFamily="34" charset="0"/>
                <a:cs typeface="Arial" panose="020B0604020202020204" pitchFamily="34" charset="0"/>
                <a:sym typeface="Calibri"/>
              </a:rPr>
              <a:t>Changed agency culture to shift paradigm to business as a </a:t>
            </a:r>
            <a:r>
              <a:rPr lang="en-US" sz="2400" dirty="0" smtClean="0">
                <a:latin typeface="Arial" panose="020B0604020202020204" pitchFamily="34" charset="0"/>
                <a:cs typeface="Arial" panose="020B0604020202020204" pitchFamily="34" charset="0"/>
                <a:sym typeface="Calibri"/>
              </a:rPr>
              <a:t>customer</a:t>
            </a:r>
          </a:p>
          <a:p>
            <a:pPr marL="342900" lvl="0" indent="-342900" fontAlgn="auto">
              <a:spcBef>
                <a:spcPts val="0"/>
              </a:spcBef>
              <a:spcAft>
                <a:spcPts val="0"/>
              </a:spcAft>
              <a:buClr>
                <a:srgbClr val="FFC000"/>
              </a:buClr>
              <a:buFont typeface="Wingdings" panose="05000000000000000000" pitchFamily="2" charset="2"/>
              <a:buChar char="v"/>
            </a:pPr>
            <a:endParaRPr kumimoji="0" lang="en-US" sz="24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endParaRPr>
          </a:p>
          <a:p>
            <a:pPr marL="342900" lvl="0" indent="-342900" fontAlgn="auto">
              <a:spcBef>
                <a:spcPts val="0"/>
              </a:spcBef>
              <a:spcAft>
                <a:spcPts val="0"/>
              </a:spcAft>
              <a:buClr>
                <a:srgbClr val="FFC000"/>
              </a:buClr>
              <a:buFont typeface="Wingdings" panose="05000000000000000000" pitchFamily="2" charset="2"/>
              <a:buChar char="v"/>
            </a:pPr>
            <a:r>
              <a:rPr kumimoji="0" lang="en-US" sz="24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rPr>
              <a:t>Ability to learn and connect with other</a:t>
            </a:r>
            <a:r>
              <a:rPr kumimoji="0" lang="en-US" sz="24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rPr>
              <a:t> states</a:t>
            </a:r>
          </a:p>
          <a:p>
            <a:pPr marL="342900" marR="0" indent="-34290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endPar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3" name="TextBox 2"/>
          <p:cNvSpPr txBox="1"/>
          <p:nvPr/>
        </p:nvSpPr>
        <p:spPr>
          <a:xfrm>
            <a:off x="328785" y="2615735"/>
            <a:ext cx="8486429" cy="34163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r>
              <a:rPr kumimoji="0" lang="en-US" sz="24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rPr>
              <a:t>Focus on business engagement</a:t>
            </a:r>
            <a:r>
              <a:rPr kumimoji="0" lang="en-US" sz="24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rPr>
              <a:t> and skills needs to better serve our future workforce </a:t>
            </a:r>
          </a:p>
          <a:p>
            <a:pPr marL="342900" marR="0" indent="-34290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endParaRPr kumimoji="0" lang="en-US" sz="24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endParaRPr>
          </a:p>
          <a:p>
            <a:pPr marL="342900" marR="0" indent="-34290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r>
              <a:rPr lang="en-US" sz="2400" baseline="0" dirty="0" smtClean="0">
                <a:latin typeface="Arial" panose="020B0604020202020204" pitchFamily="34" charset="0"/>
                <a:cs typeface="Arial" panose="020B0604020202020204" pitchFamily="34" charset="0"/>
                <a:sym typeface="Calibri"/>
              </a:rPr>
              <a:t>Helped promote shift</a:t>
            </a:r>
            <a:r>
              <a:rPr lang="en-US" sz="2400" dirty="0" smtClean="0">
                <a:latin typeface="Arial" panose="020B0604020202020204" pitchFamily="34" charset="0"/>
                <a:cs typeface="Arial" panose="020B0604020202020204" pitchFamily="34" charset="0"/>
                <a:sym typeface="Calibri"/>
              </a:rPr>
              <a:t> to employer-driven workforce development</a:t>
            </a:r>
          </a:p>
          <a:p>
            <a:pPr marL="342900" marR="0" indent="-34290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endParaRPr lang="en-US" sz="2400" dirty="0" smtClean="0">
              <a:latin typeface="Arial" panose="020B0604020202020204" pitchFamily="34" charset="0"/>
              <a:cs typeface="Arial" panose="020B0604020202020204" pitchFamily="34" charset="0"/>
              <a:sym typeface="Calibri"/>
            </a:endParaRPr>
          </a:p>
          <a:p>
            <a:pPr marL="342900" marR="0" indent="-34290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r>
              <a:rPr lang="en-US" sz="2400" dirty="0" smtClean="0">
                <a:latin typeface="Arial" panose="020B0604020202020204" pitchFamily="34" charset="0"/>
                <a:cs typeface="Arial" panose="020B0604020202020204" pitchFamily="34" charset="0"/>
                <a:sym typeface="Calibri"/>
              </a:rPr>
              <a:t>Increased </a:t>
            </a:r>
            <a:r>
              <a:rPr lang="en-US" sz="2400" dirty="0" smtClean="0">
                <a:latin typeface="Arial" panose="020B0604020202020204" pitchFamily="34" charset="0"/>
                <a:cs typeface="Arial" panose="020B0604020202020204" pitchFamily="34" charset="0"/>
                <a:sym typeface="Calibri"/>
              </a:rPr>
              <a:t>Awareness and Use of Labor Market Information</a:t>
            </a:r>
          </a:p>
          <a:p>
            <a:pPr marL="342900" marR="0" indent="-34290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endParaRPr lang="en-US" sz="2400" dirty="0" smtClean="0">
              <a:latin typeface="Arial" panose="020B0604020202020204" pitchFamily="34" charset="0"/>
              <a:cs typeface="Arial" panose="020B0604020202020204" pitchFamily="34" charset="0"/>
              <a:sym typeface="Calibri"/>
            </a:endParaRPr>
          </a:p>
          <a:p>
            <a:pPr marL="342900" marR="0" indent="-34290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r>
              <a:rPr kumimoji="0" lang="en-US" sz="24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rPr>
              <a:t>Encouraged framework</a:t>
            </a:r>
            <a:r>
              <a:rPr kumimoji="0" lang="en-US" sz="24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rPr>
              <a:t> for cohesion across the agency</a:t>
            </a: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hape 173"/>
          <p:cNvSpPr>
            <a:spLocks noGrp="1"/>
          </p:cNvSpPr>
          <p:nvPr>
            <p:ph type="title" idx="4294967295"/>
          </p:nvPr>
        </p:nvSpPr>
        <p:spPr>
          <a:xfrm>
            <a:off x="0" y="0"/>
            <a:ext cx="9144000" cy="1143000"/>
          </a:xfrm>
        </p:spPr>
        <p:txBody>
          <a:bodyPr/>
          <a:lstStyle/>
          <a:p>
            <a:pPr eaLnBrk="1" hangingPunct="1"/>
            <a:r>
              <a:rPr lang="en-US" altLang="en-US" sz="3200" b="1" dirty="0" smtClean="0">
                <a:solidFill>
                  <a:srgbClr val="0073AE"/>
                </a:solidFill>
                <a:latin typeface="Arial" panose="020B0604020202020204" pitchFamily="34" charset="0"/>
                <a:cs typeface="Arial" panose="020B0604020202020204" pitchFamily="34" charset="0"/>
                <a:sym typeface="Arial" panose="020B0604020202020204" pitchFamily="34" charset="0"/>
              </a:rPr>
              <a:t>Next Steps, Future Directions, and Goals</a:t>
            </a:r>
          </a:p>
        </p:txBody>
      </p:sp>
      <p:sp>
        <p:nvSpPr>
          <p:cNvPr id="18434" name="Shape 174"/>
          <p:cNvSpPr>
            <a:spLocks noGrp="1"/>
          </p:cNvSpPr>
          <p:nvPr>
            <p:ph type="body" idx="4294967295"/>
          </p:nvPr>
        </p:nvSpPr>
        <p:spPr>
          <a:xfrm>
            <a:off x="458788" y="1559373"/>
            <a:ext cx="8229600" cy="4525963"/>
          </a:xfrm>
        </p:spPr>
        <p:txBody>
          <a:bodyPr/>
          <a:lstStyle/>
          <a:p>
            <a:pPr>
              <a:buClr>
                <a:srgbClr val="FFC000"/>
              </a:buClr>
              <a:buFont typeface="Wingdings" panose="05000000000000000000" pitchFamily="2" charset="2"/>
              <a:buChar char="v"/>
            </a:pPr>
            <a:r>
              <a:rPr lang="en-US" altLang="en-US" sz="2400" dirty="0" smtClean="0">
                <a:latin typeface="Arial" panose="020B0604020202020204" pitchFamily="34" charset="0"/>
                <a:cs typeface="Arial" panose="020B0604020202020204" pitchFamily="34" charset="0"/>
              </a:rPr>
              <a:t>Launch the ARBLN to operate independently</a:t>
            </a:r>
          </a:p>
          <a:p>
            <a:pPr>
              <a:buClr>
                <a:srgbClr val="FFC000"/>
              </a:buClr>
              <a:buFont typeface="Wingdings" panose="05000000000000000000" pitchFamily="2" charset="2"/>
              <a:buChar char="v"/>
            </a:pPr>
            <a:r>
              <a:rPr lang="en-US" altLang="en-US" sz="2400" dirty="0" smtClean="0">
                <a:latin typeface="Arial" panose="020B0604020202020204" pitchFamily="34" charset="0"/>
                <a:cs typeface="Arial" panose="020B0604020202020204" pitchFamily="34" charset="0"/>
              </a:rPr>
              <a:t>Social media platform for business engagement</a:t>
            </a:r>
          </a:p>
          <a:p>
            <a:pPr>
              <a:buClr>
                <a:srgbClr val="FFC000"/>
              </a:buClr>
              <a:buFont typeface="Wingdings" panose="05000000000000000000" pitchFamily="2" charset="2"/>
              <a:buChar char="v"/>
            </a:pPr>
            <a:r>
              <a:rPr lang="en-US" altLang="en-US" sz="2400" dirty="0" smtClean="0">
                <a:latin typeface="Arial" panose="020B0604020202020204" pitchFamily="34" charset="0"/>
                <a:cs typeface="Arial" panose="020B0604020202020204" pitchFamily="34" charset="0"/>
              </a:rPr>
              <a:t>Survey sent out for business customers</a:t>
            </a:r>
          </a:p>
        </p:txBody>
      </p:sp>
      <p:sp>
        <p:nvSpPr>
          <p:cNvPr id="18435" name="Shape 175"/>
          <p:cNvSpPr>
            <a:spLocks noGrp="1"/>
          </p:cNvSpPr>
          <p:nvPr>
            <p:ph type="sldNum" sz="quarter" idx="10"/>
          </p:nvPr>
        </p:nvSpPr>
        <p:spPr>
          <a:noFill/>
        </p:spPr>
        <p:txBody>
          <a:bodyPr/>
          <a:lstStyle/>
          <a:p>
            <a:fld id="{D82455B1-C9DD-489B-A799-272223CEB243}" type="slidenum">
              <a:rPr lang="en-US" altLang="en-US"/>
              <a:pPr/>
              <a:t>26</a:t>
            </a:fld>
            <a:endParaRPr lang="en-US" altLang="en-US"/>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pPr eaLnBrk="1" hangingPunct="1"/>
            <a:r>
              <a:rPr lang="en-US" altLang="en-US" b="1" dirty="0" smtClean="0">
                <a:solidFill>
                  <a:srgbClr val="0073AE"/>
                </a:solidFill>
                <a:latin typeface="Arial" panose="020B0604020202020204" pitchFamily="34" charset="0"/>
                <a:cs typeface="Arial" panose="020B0604020202020204" pitchFamily="34" charset="0"/>
              </a:rPr>
              <a:t>Questions?</a:t>
            </a:r>
          </a:p>
        </p:txBody>
      </p:sp>
      <p:sp>
        <p:nvSpPr>
          <p:cNvPr id="20482" name="Shape 181"/>
          <p:cNvSpPr>
            <a:spLocks noGrp="1"/>
          </p:cNvSpPr>
          <p:nvPr>
            <p:ph type="sldNum" sz="quarter" idx="10"/>
          </p:nvPr>
        </p:nvSpPr>
        <p:spPr>
          <a:noFill/>
        </p:spPr>
        <p:txBody>
          <a:bodyPr/>
          <a:lstStyle/>
          <a:p>
            <a:fld id="{E6861EFD-8ACF-4C48-8DF5-A4EF7332FE27}" type="slidenum">
              <a:rPr lang="en-US" altLang="en-US"/>
              <a:pPr/>
              <a:t>27</a:t>
            </a:fld>
            <a:endParaRPr lang="en-US" altLang="en-US"/>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title" idx="4294967295"/>
          </p:nvPr>
        </p:nvSpPr>
        <p:spPr>
          <a:xfrm>
            <a:off x="0" y="-315469"/>
            <a:ext cx="9144000" cy="1143000"/>
          </a:xfrm>
        </p:spPr>
        <p:txBody>
          <a:bodyPr>
            <a:normAutofit fontScale="90000"/>
          </a:bodyPr>
          <a:lstStyle/>
          <a:p>
            <a:pPr eaLnBrk="1" fontAlgn="auto" hangingPunct="1">
              <a:spcBef>
                <a:spcPts val="0"/>
              </a:spcBef>
              <a:spcAft>
                <a:spcPts val="0"/>
              </a:spcAft>
              <a:defRPr sz="3600">
                <a:latin typeface="Arial"/>
                <a:ea typeface="Arial"/>
                <a:cs typeface="Arial"/>
                <a:sym typeface="Arial"/>
              </a:defRPr>
            </a:pPr>
            <a:r>
              <a:rPr sz="3600" dirty="0">
                <a:latin typeface="Arial"/>
                <a:ea typeface="Arial"/>
                <a:cs typeface="Arial"/>
                <a:sym typeface="Arial"/>
              </a:rPr>
              <a:t/>
            </a:r>
            <a:br>
              <a:rPr sz="3600" dirty="0">
                <a:latin typeface="Arial"/>
                <a:ea typeface="Arial"/>
                <a:cs typeface="Arial"/>
                <a:sym typeface="Arial"/>
              </a:rPr>
            </a:br>
            <a:r>
              <a:rPr b="1" dirty="0">
                <a:solidFill>
                  <a:srgbClr val="0073AE"/>
                </a:solidFill>
                <a:latin typeface="Arial"/>
                <a:ea typeface="Arial"/>
                <a:cs typeface="Arial"/>
                <a:sym typeface="Arial"/>
              </a:rPr>
              <a:t>Contact Information </a:t>
            </a:r>
          </a:p>
        </p:txBody>
      </p:sp>
      <p:sp>
        <p:nvSpPr>
          <p:cNvPr id="21506" name="Shape 185"/>
          <p:cNvSpPr>
            <a:spLocks noGrp="1"/>
          </p:cNvSpPr>
          <p:nvPr>
            <p:ph type="body" idx="4294967295"/>
          </p:nvPr>
        </p:nvSpPr>
        <p:spPr>
          <a:xfrm>
            <a:off x="225287" y="1037991"/>
            <a:ext cx="8324341" cy="4817377"/>
          </a:xfrm>
        </p:spPr>
        <p:txBody>
          <a:bodyPr/>
          <a:lstStyle/>
          <a:p>
            <a:pPr marL="0" indent="0">
              <a:buNone/>
            </a:pPr>
            <a:r>
              <a:rPr lang="en-US" altLang="en-US" sz="2800" dirty="0" smtClean="0">
                <a:latin typeface="Arial" panose="020B0604020202020204" pitchFamily="34" charset="0"/>
                <a:cs typeface="Arial" panose="020B0604020202020204" pitchFamily="34" charset="0"/>
                <a:sym typeface="Arial" panose="020B0604020202020204" pitchFamily="34" charset="0"/>
              </a:rPr>
              <a:t>Arkansas Rehabilitation Services Presenter </a:t>
            </a:r>
            <a:r>
              <a:rPr lang="en-US" altLang="en-US" sz="2800" dirty="0" smtClean="0">
                <a:latin typeface="Arial" panose="020B0604020202020204" pitchFamily="34" charset="0"/>
                <a:cs typeface="Arial" panose="020B0604020202020204" pitchFamily="34" charset="0"/>
                <a:sym typeface="Arial" panose="020B0604020202020204" pitchFamily="34" charset="0"/>
              </a:rPr>
              <a:t>Contact Information:</a:t>
            </a:r>
          </a:p>
          <a:p>
            <a:pPr>
              <a:buClr>
                <a:srgbClr val="FFC000"/>
              </a:buClr>
              <a:buFont typeface="Arial" panose="020B0604020202020204" pitchFamily="34" charset="0"/>
              <a:buChar char="•"/>
            </a:pPr>
            <a:r>
              <a:rPr lang="en-US" sz="2400" dirty="0" smtClean="0">
                <a:latin typeface="Arial" panose="020B0604020202020204" pitchFamily="34" charset="0"/>
                <a:cs typeface="Arial" panose="020B0604020202020204" pitchFamily="34" charset="0"/>
              </a:rPr>
              <a:t>Rodney Chandler </a:t>
            </a:r>
            <a:r>
              <a:rPr lang="en-US" sz="2000" dirty="0" smtClean="0">
                <a:latin typeface="Arial" panose="020B0604020202020204" pitchFamily="34" charset="0"/>
                <a:cs typeface="Arial" panose="020B0604020202020204" pitchFamily="34" charset="0"/>
                <a:hlinkClick r:id="rId3"/>
              </a:rPr>
              <a:t>Rodney.chandler@arkansas.gov</a:t>
            </a:r>
            <a:r>
              <a:rPr lang="en-US" sz="2000" dirty="0" smtClean="0">
                <a:latin typeface="Arial" panose="020B0604020202020204" pitchFamily="34" charset="0"/>
                <a:cs typeface="Arial" panose="020B0604020202020204" pitchFamily="34" charset="0"/>
              </a:rPr>
              <a:t> 501-296-1665</a:t>
            </a:r>
          </a:p>
          <a:p>
            <a:pPr>
              <a:buClr>
                <a:srgbClr val="FFC000"/>
              </a:buClr>
              <a:buFont typeface="Arial" panose="020B0604020202020204" pitchFamily="34" charset="0"/>
              <a:buChar char="•"/>
            </a:pPr>
            <a:r>
              <a:rPr lang="en-US" sz="2400" dirty="0" smtClean="0">
                <a:latin typeface="Arial" panose="020B0604020202020204" pitchFamily="34" charset="0"/>
                <a:cs typeface="Arial" panose="020B0604020202020204" pitchFamily="34" charset="0"/>
              </a:rPr>
              <a:t>Ashley Cross </a:t>
            </a:r>
            <a:r>
              <a:rPr lang="en-US" sz="2000" dirty="0" smtClean="0">
                <a:latin typeface="Arial" panose="020B0604020202020204" pitchFamily="34" charset="0"/>
                <a:cs typeface="Arial" panose="020B0604020202020204" pitchFamily="34" charset="0"/>
                <a:hlinkClick r:id="rId4"/>
              </a:rPr>
              <a:t>Ashley.cross@arkansas.gov</a:t>
            </a:r>
            <a:r>
              <a:rPr lang="en-US" sz="2000" dirty="0" smtClean="0">
                <a:latin typeface="Arial" panose="020B0604020202020204" pitchFamily="34" charset="0"/>
                <a:cs typeface="Arial" panose="020B0604020202020204" pitchFamily="34" charset="0"/>
              </a:rPr>
              <a:t> 501-686-9608</a:t>
            </a:r>
          </a:p>
          <a:p>
            <a:pPr>
              <a:buClr>
                <a:srgbClr val="FFC000"/>
              </a:buClr>
              <a:buFont typeface="Arial" panose="020B0604020202020204" pitchFamily="34" charset="0"/>
              <a:buChar char="•"/>
            </a:pPr>
            <a:r>
              <a:rPr lang="en-US" sz="2400" dirty="0" smtClean="0">
                <a:latin typeface="Arial" panose="020B0604020202020204" pitchFamily="34" charset="0"/>
                <a:cs typeface="Arial" panose="020B0604020202020204" pitchFamily="34" charset="0"/>
              </a:rPr>
              <a:t>Yvonne Rowland </a:t>
            </a:r>
            <a:r>
              <a:rPr lang="en-US" sz="2000" dirty="0" smtClean="0">
                <a:latin typeface="Arial" panose="020B0604020202020204" pitchFamily="34" charset="0"/>
                <a:cs typeface="Arial" panose="020B0604020202020204" pitchFamily="34" charset="0"/>
                <a:hlinkClick r:id="rId5"/>
              </a:rPr>
              <a:t>yvonne.rowland@arkansas.gov</a:t>
            </a:r>
            <a:r>
              <a:rPr lang="en-US" sz="2000" dirty="0" smtClean="0">
                <a:latin typeface="Arial" panose="020B0604020202020204" pitchFamily="34" charset="0"/>
                <a:cs typeface="Arial" panose="020B0604020202020204" pitchFamily="34" charset="0"/>
              </a:rPr>
              <a:t> 501-683-6962</a:t>
            </a:r>
          </a:p>
          <a:p>
            <a:pPr>
              <a:buClr>
                <a:srgbClr val="FFC000"/>
              </a:buClr>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0" indent="0" eaLnBrk="1" hangingPunct="1">
              <a:buSzTx/>
              <a:buFont typeface="Arial" panose="020B0604020202020204" pitchFamily="34" charset="0"/>
              <a:buNone/>
            </a:pPr>
            <a:r>
              <a:rPr lang="en-US" altLang="en-US" sz="2800" dirty="0" smtClean="0">
                <a:latin typeface="Arial" panose="020B0604020202020204" pitchFamily="34" charset="0"/>
                <a:cs typeface="Arial" panose="020B0604020202020204" pitchFamily="34" charset="0"/>
                <a:sym typeface="Arial" panose="020B0604020202020204" pitchFamily="34" charset="0"/>
              </a:rPr>
              <a:t>JD-VRTAC TA Contact Information:</a:t>
            </a:r>
          </a:p>
          <a:p>
            <a:pPr>
              <a:buSzTx/>
              <a:buFont typeface="Arial" charset="0"/>
              <a:buChar char="•"/>
            </a:pPr>
            <a:r>
              <a:rPr lang="en-US" altLang="en-US" sz="2400" dirty="0" smtClean="0">
                <a:latin typeface="Arial" panose="020B0604020202020204" pitchFamily="34" charset="0"/>
                <a:cs typeface="Arial" panose="020B0604020202020204" pitchFamily="34" charset="0"/>
                <a:sym typeface="Arial" panose="020B0604020202020204" pitchFamily="34" charset="0"/>
              </a:rPr>
              <a:t>Paula </a:t>
            </a:r>
            <a:r>
              <a:rPr lang="en-US" altLang="en-US" sz="2400" dirty="0" err="1" smtClean="0">
                <a:latin typeface="Arial" panose="020B0604020202020204" pitchFamily="34" charset="0"/>
                <a:cs typeface="Arial" panose="020B0604020202020204" pitchFamily="34" charset="0"/>
                <a:sym typeface="Arial" panose="020B0604020202020204" pitchFamily="34" charset="0"/>
              </a:rPr>
              <a:t>Pottenger</a:t>
            </a:r>
            <a:r>
              <a:rPr lang="en-US" altLang="en-US" sz="2400" dirty="0">
                <a:latin typeface="Arial" panose="020B0604020202020204" pitchFamily="34" charset="0"/>
                <a:cs typeface="Arial" panose="020B0604020202020204" pitchFamily="34" charset="0"/>
                <a:sym typeface="Arial" panose="020B0604020202020204" pitchFamily="34" charset="0"/>
              </a:rPr>
              <a:t>: </a:t>
            </a:r>
            <a:r>
              <a:rPr lang="en-US" altLang="en-US" sz="2400" dirty="0" smtClean="0">
                <a:latin typeface="Arial" panose="020B0604020202020204" pitchFamily="34" charset="0"/>
                <a:cs typeface="Arial" panose="020B0604020202020204" pitchFamily="34" charset="0"/>
                <a:sym typeface="Arial" panose="020B0604020202020204" pitchFamily="34" charset="0"/>
                <a:hlinkClick r:id="rId6"/>
              </a:rPr>
              <a:t>ppottenger@uacurrents.org</a:t>
            </a:r>
            <a:r>
              <a:rPr lang="en-US" altLang="en-US" sz="2400" dirty="0" smtClean="0">
                <a:latin typeface="Arial" panose="020B0604020202020204" pitchFamily="34" charset="0"/>
                <a:cs typeface="Arial" panose="020B0604020202020204" pitchFamily="34" charset="0"/>
                <a:sym typeface="Arial" panose="020B0604020202020204" pitchFamily="34" charset="0"/>
              </a:rPr>
              <a:t> </a:t>
            </a:r>
            <a:endParaRPr lang="en-US" altLang="en-US" sz="2400" dirty="0" smtClean="0">
              <a:latin typeface="Arial" panose="020B0604020202020204" pitchFamily="34" charset="0"/>
              <a:cs typeface="Arial" panose="020B0604020202020204" pitchFamily="34" charset="0"/>
              <a:sym typeface="Arial" panose="020B0604020202020204" pitchFamily="34" charset="0"/>
            </a:endParaRPr>
          </a:p>
          <a:p>
            <a:pPr>
              <a:buSzTx/>
              <a:buFont typeface="Arial" charset="0"/>
              <a:buChar char="•"/>
            </a:pPr>
            <a:r>
              <a:rPr lang="en-US" altLang="en-US" sz="2400" dirty="0">
                <a:latin typeface="Arial" panose="020B0604020202020204" pitchFamily="34" charset="0"/>
                <a:cs typeface="Arial" panose="020B0604020202020204" pitchFamily="34" charset="0"/>
                <a:sym typeface="Arial" panose="020B0604020202020204" pitchFamily="34" charset="0"/>
              </a:rPr>
              <a:t>Neil McNeil: </a:t>
            </a:r>
            <a:r>
              <a:rPr lang="en-US" altLang="en-US" sz="2400" dirty="0" smtClean="0">
                <a:latin typeface="Arial" panose="020B0604020202020204" pitchFamily="34" charset="0"/>
                <a:cs typeface="Arial" panose="020B0604020202020204" pitchFamily="34" charset="0"/>
                <a:sym typeface="Arial" panose="020B0604020202020204" pitchFamily="34" charset="0"/>
                <a:hlinkClick r:id="rId7"/>
              </a:rPr>
              <a:t>Neil.McNeil@umb.edu</a:t>
            </a:r>
            <a:r>
              <a:rPr lang="en-US" altLang="en-US" sz="2400" dirty="0" smtClean="0">
                <a:latin typeface="Arial" panose="020B0604020202020204" pitchFamily="34" charset="0"/>
                <a:cs typeface="Arial" panose="020B0604020202020204" pitchFamily="34" charset="0"/>
                <a:sym typeface="Arial" panose="020B0604020202020204" pitchFamily="34" charset="0"/>
              </a:rPr>
              <a:t> </a:t>
            </a:r>
          </a:p>
          <a:p>
            <a:pPr>
              <a:buSzTx/>
              <a:buFont typeface="Arial" charset="0"/>
              <a:buChar char="•"/>
            </a:pPr>
            <a:r>
              <a:rPr lang="en-US" altLang="en-US" sz="2400" dirty="0" smtClean="0">
                <a:latin typeface="Arial" panose="020B0604020202020204" pitchFamily="34" charset="0"/>
                <a:cs typeface="Arial" panose="020B0604020202020204" pitchFamily="34" charset="0"/>
                <a:sym typeface="Arial" panose="020B0604020202020204" pitchFamily="34" charset="0"/>
              </a:rPr>
              <a:t>Kathe </a:t>
            </a:r>
            <a:r>
              <a:rPr lang="en-US" altLang="en-US" sz="2400" dirty="0" err="1" smtClean="0">
                <a:latin typeface="Arial" panose="020B0604020202020204" pitchFamily="34" charset="0"/>
                <a:cs typeface="Arial" panose="020B0604020202020204" pitchFamily="34" charset="0"/>
                <a:sym typeface="Arial" panose="020B0604020202020204" pitchFamily="34" charset="0"/>
              </a:rPr>
              <a:t>Matrone</a:t>
            </a:r>
            <a:r>
              <a:rPr lang="en-US" altLang="en-US" sz="2400" dirty="0">
                <a:latin typeface="Arial" panose="020B0604020202020204" pitchFamily="34" charset="0"/>
                <a:cs typeface="Arial" panose="020B0604020202020204" pitchFamily="34" charset="0"/>
                <a:sym typeface="Arial" panose="020B0604020202020204" pitchFamily="34" charset="0"/>
              </a:rPr>
              <a:t>: </a:t>
            </a:r>
            <a:r>
              <a:rPr lang="en-US" altLang="en-US" sz="2400" dirty="0" smtClean="0">
                <a:latin typeface="Arial" panose="020B0604020202020204" pitchFamily="34" charset="0"/>
                <a:cs typeface="Arial" panose="020B0604020202020204" pitchFamily="34" charset="0"/>
                <a:sym typeface="Arial" panose="020B0604020202020204" pitchFamily="34" charset="0"/>
                <a:hlinkClick r:id="rId8"/>
              </a:rPr>
              <a:t>matrok@uw.edu</a:t>
            </a:r>
            <a:r>
              <a:rPr lang="en-US" altLang="en-US" sz="2400" dirty="0" smtClean="0">
                <a:latin typeface="Arial" panose="020B0604020202020204" pitchFamily="34" charset="0"/>
                <a:cs typeface="Arial" panose="020B0604020202020204" pitchFamily="34" charset="0"/>
                <a:sym typeface="Arial" panose="020B0604020202020204" pitchFamily="34" charset="0"/>
              </a:rPr>
              <a:t> </a:t>
            </a:r>
            <a:endParaRPr lang="en-US" altLang="en-US" sz="2400" dirty="0" smtClean="0">
              <a:latin typeface="Arial" panose="020B0604020202020204" pitchFamily="34" charset="0"/>
              <a:cs typeface="Arial" panose="020B0604020202020204" pitchFamily="34" charset="0"/>
              <a:sym typeface="Arial" panose="020B0604020202020204" pitchFamily="34" charset="0"/>
            </a:endParaRPr>
          </a:p>
          <a:p>
            <a:pPr eaLnBrk="1" hangingPunct="1">
              <a:buSzTx/>
              <a:buFont typeface="Arial" charset="0"/>
              <a:buChar char="•"/>
            </a:pPr>
            <a:r>
              <a:rPr lang="en-US" altLang="en-US" sz="2400" dirty="0" smtClean="0">
                <a:latin typeface="Arial" panose="020B0604020202020204" pitchFamily="34" charset="0"/>
                <a:cs typeface="Arial" panose="020B0604020202020204" pitchFamily="34" charset="0"/>
                <a:sym typeface="Arial" panose="020B0604020202020204" pitchFamily="34" charset="0"/>
              </a:rPr>
              <a:t>Katie Allen: </a:t>
            </a:r>
            <a:r>
              <a:rPr lang="en-US" altLang="en-US" sz="2400" dirty="0" smtClean="0">
                <a:latin typeface="Arial" panose="020B0604020202020204" pitchFamily="34" charset="0"/>
                <a:cs typeface="Arial" panose="020B0604020202020204" pitchFamily="34" charset="0"/>
                <a:sym typeface="Arial" panose="020B0604020202020204" pitchFamily="34" charset="0"/>
                <a:hlinkClick r:id="rId9"/>
              </a:rPr>
              <a:t>katie.allen@umb.edu</a:t>
            </a:r>
            <a:r>
              <a:rPr lang="en-US" altLang="en-US" sz="2400" dirty="0" smtClean="0">
                <a:latin typeface="Arial" panose="020B0604020202020204" pitchFamily="34" charset="0"/>
                <a:cs typeface="Arial" panose="020B0604020202020204" pitchFamily="34" charset="0"/>
                <a:sym typeface="Arial" panose="020B0604020202020204" pitchFamily="34" charset="0"/>
              </a:rPr>
              <a:t> </a:t>
            </a:r>
            <a:endParaRPr lang="en-US" altLang="en-US" sz="2400" dirty="0" smtClean="0">
              <a:latin typeface="Arial" panose="020B0604020202020204" pitchFamily="34" charset="0"/>
              <a:cs typeface="Arial" panose="020B0604020202020204" pitchFamily="34" charset="0"/>
              <a:sym typeface="Arial" panose="020B0604020202020204" pitchFamily="34" charset="0"/>
            </a:endParaRPr>
          </a:p>
        </p:txBody>
      </p:sp>
      <p:sp>
        <p:nvSpPr>
          <p:cNvPr id="21507" name="Shape 186"/>
          <p:cNvSpPr>
            <a:spLocks noGrp="1"/>
          </p:cNvSpPr>
          <p:nvPr>
            <p:ph type="sldNum" sz="quarter" idx="10"/>
          </p:nvPr>
        </p:nvSpPr>
        <p:spPr>
          <a:noFill/>
        </p:spPr>
        <p:txBody>
          <a:bodyPr/>
          <a:lstStyle/>
          <a:p>
            <a:fld id="{031ACAAB-7F00-4209-A53F-A0B76D782B28}" type="slidenum">
              <a:rPr lang="en-US" altLang="en-US"/>
              <a:pPr/>
              <a:t>28</a:t>
            </a:fld>
            <a:endParaRPr lang="en-US" altLang="en-US"/>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hape 123"/>
          <p:cNvSpPr>
            <a:spLocks noGrp="1"/>
          </p:cNvSpPr>
          <p:nvPr>
            <p:ph type="title" idx="4294967295"/>
          </p:nvPr>
        </p:nvSpPr>
        <p:spPr>
          <a:xfrm>
            <a:off x="0" y="-12700"/>
            <a:ext cx="9144000" cy="1143000"/>
          </a:xfrm>
        </p:spPr>
        <p:txBody>
          <a:bodyPr/>
          <a:lstStyle/>
          <a:p>
            <a:pPr eaLnBrk="1" hangingPunct="1"/>
            <a:r>
              <a:rPr lang="en-US" altLang="en-US" b="1" dirty="0" smtClean="0">
                <a:solidFill>
                  <a:srgbClr val="0073AE"/>
                </a:solidFill>
                <a:latin typeface="Arial" panose="020B0604020202020204" pitchFamily="34" charset="0"/>
                <a:cs typeface="Arial" panose="020B0604020202020204" pitchFamily="34" charset="0"/>
                <a:sym typeface="Arial" panose="020B0604020202020204" pitchFamily="34" charset="0"/>
              </a:rPr>
              <a:t>JD-VRTAC Goals</a:t>
            </a:r>
          </a:p>
        </p:txBody>
      </p:sp>
      <p:sp>
        <p:nvSpPr>
          <p:cNvPr id="124" name="Shape 124"/>
          <p:cNvSpPr>
            <a:spLocks noGrp="1"/>
          </p:cNvSpPr>
          <p:nvPr>
            <p:ph type="body" idx="4294967295"/>
          </p:nvPr>
        </p:nvSpPr>
        <p:spPr>
          <a:xfrm>
            <a:off x="392113" y="1049272"/>
            <a:ext cx="8741776" cy="3376336"/>
          </a:xfrm>
        </p:spPr>
        <p:txBody>
          <a:bodyPr>
            <a:normAutofit/>
          </a:bodyPr>
          <a:lstStyle/>
          <a:p>
            <a:pPr marL="0" indent="0" defTabSz="434340" eaLnBrk="1" fontAlgn="auto" hangingPunct="1">
              <a:lnSpc>
                <a:spcPct val="120000"/>
              </a:lnSpc>
              <a:spcBef>
                <a:spcPts val="200"/>
              </a:spcBef>
              <a:spcAft>
                <a:spcPts val="0"/>
              </a:spcAft>
              <a:buSzTx/>
              <a:buFont typeface="Arial"/>
              <a:buNone/>
              <a:defRPr sz="2470">
                <a:latin typeface="Arial"/>
                <a:ea typeface="Arial"/>
                <a:cs typeface="Arial"/>
                <a:sym typeface="Arial"/>
              </a:defRPr>
            </a:pPr>
            <a:r>
              <a:rPr lang="en-US" sz="2300" dirty="0" smtClean="0">
                <a:latin typeface="Arial"/>
                <a:ea typeface="Arial"/>
                <a:cs typeface="Arial"/>
                <a:sym typeface="Arial"/>
              </a:rPr>
              <a:t>To </a:t>
            </a:r>
            <a:r>
              <a:rPr sz="2300" dirty="0" smtClean="0">
                <a:latin typeface="Arial"/>
                <a:ea typeface="Arial"/>
                <a:cs typeface="Arial"/>
                <a:sym typeface="Arial"/>
              </a:rPr>
              <a:t>Improve </a:t>
            </a:r>
            <a:r>
              <a:rPr lang="en-US" sz="2300" dirty="0" smtClean="0">
                <a:latin typeface="Arial"/>
                <a:ea typeface="Arial"/>
                <a:cs typeface="Arial"/>
                <a:sym typeface="Arial"/>
              </a:rPr>
              <a:t>the </a:t>
            </a:r>
            <a:r>
              <a:rPr sz="2300" dirty="0" smtClean="0">
                <a:latin typeface="Arial"/>
                <a:ea typeface="Arial"/>
                <a:cs typeface="Arial"/>
                <a:sym typeface="Arial"/>
              </a:rPr>
              <a:t>skills </a:t>
            </a:r>
            <a:r>
              <a:rPr sz="2300" dirty="0">
                <a:latin typeface="Arial"/>
                <a:ea typeface="Arial"/>
                <a:cs typeface="Arial"/>
                <a:sym typeface="Arial"/>
              </a:rPr>
              <a:t>of state VR agency staff, other rehab professionals &amp; providers of VR </a:t>
            </a:r>
            <a:r>
              <a:rPr sz="2300" dirty="0" smtClean="0">
                <a:latin typeface="Arial"/>
                <a:ea typeface="Arial"/>
                <a:cs typeface="Arial"/>
                <a:sym typeface="Arial"/>
              </a:rPr>
              <a:t>services </a:t>
            </a:r>
            <a:r>
              <a:rPr lang="en-US" sz="2300" dirty="0" smtClean="0">
                <a:latin typeface="Arial"/>
                <a:ea typeface="Arial"/>
                <a:cs typeface="Arial"/>
                <a:sym typeface="Arial"/>
              </a:rPr>
              <a:t>(</a:t>
            </a:r>
            <a:r>
              <a:rPr sz="2300" dirty="0" smtClean="0">
                <a:latin typeface="Arial"/>
                <a:ea typeface="Arial"/>
                <a:cs typeface="Arial"/>
                <a:sym typeface="Arial"/>
              </a:rPr>
              <a:t>who </a:t>
            </a:r>
            <a:r>
              <a:rPr sz="2300" dirty="0">
                <a:latin typeface="Arial"/>
                <a:ea typeface="Arial"/>
                <a:cs typeface="Arial"/>
                <a:sym typeface="Arial"/>
              </a:rPr>
              <a:t>are trained to provide “job-driven” VR services &amp; supports to </a:t>
            </a:r>
            <a:r>
              <a:rPr sz="2300" dirty="0" smtClean="0">
                <a:latin typeface="Arial"/>
                <a:ea typeface="Arial"/>
                <a:cs typeface="Arial"/>
                <a:sym typeface="Arial"/>
              </a:rPr>
              <a:t>PWD</a:t>
            </a:r>
            <a:r>
              <a:rPr lang="en-US" sz="2300" dirty="0" smtClean="0">
                <a:latin typeface="Arial"/>
                <a:ea typeface="Arial"/>
                <a:cs typeface="Arial"/>
                <a:sym typeface="Arial"/>
              </a:rPr>
              <a:t>)</a:t>
            </a:r>
            <a:r>
              <a:rPr sz="2300" dirty="0" smtClean="0">
                <a:latin typeface="Arial"/>
                <a:ea typeface="Arial"/>
                <a:cs typeface="Arial"/>
                <a:sym typeface="Arial"/>
              </a:rPr>
              <a:t>, employers</a:t>
            </a:r>
            <a:r>
              <a:rPr lang="en-US" sz="2300" dirty="0" smtClean="0">
                <a:latin typeface="Arial"/>
                <a:ea typeface="Arial"/>
                <a:cs typeface="Arial"/>
                <a:sym typeface="Arial"/>
              </a:rPr>
              <a:t>,</a:t>
            </a:r>
            <a:r>
              <a:rPr sz="2300" dirty="0" smtClean="0">
                <a:latin typeface="Arial"/>
                <a:ea typeface="Arial"/>
                <a:cs typeface="Arial"/>
                <a:sym typeface="Arial"/>
              </a:rPr>
              <a:t> </a:t>
            </a:r>
            <a:r>
              <a:rPr lang="en-US" sz="2300" dirty="0" smtClean="0">
                <a:latin typeface="Arial"/>
                <a:ea typeface="Arial"/>
                <a:cs typeface="Arial"/>
                <a:sym typeface="Arial"/>
              </a:rPr>
              <a:t>and</a:t>
            </a:r>
            <a:r>
              <a:rPr sz="2300" dirty="0" smtClean="0">
                <a:latin typeface="Arial"/>
                <a:ea typeface="Arial"/>
                <a:cs typeface="Arial"/>
                <a:sym typeface="Arial"/>
              </a:rPr>
              <a:t> </a:t>
            </a:r>
            <a:r>
              <a:rPr sz="2300" dirty="0">
                <a:latin typeface="Arial"/>
                <a:ea typeface="Arial"/>
                <a:cs typeface="Arial"/>
                <a:sym typeface="Arial"/>
              </a:rPr>
              <a:t>customized training providers.</a:t>
            </a:r>
            <a:r>
              <a:rPr sz="2200" dirty="0">
                <a:latin typeface="Arial"/>
                <a:ea typeface="Arial"/>
                <a:cs typeface="Arial"/>
                <a:sym typeface="Arial"/>
              </a:rPr>
              <a:t>	</a:t>
            </a:r>
          </a:p>
        </p:txBody>
      </p:sp>
      <p:sp>
        <p:nvSpPr>
          <p:cNvPr id="6147" name="Shape 125"/>
          <p:cNvSpPr>
            <a:spLocks noGrp="1"/>
          </p:cNvSpPr>
          <p:nvPr>
            <p:ph type="sldNum" sz="quarter" idx="10"/>
          </p:nvPr>
        </p:nvSpPr>
        <p:spPr>
          <a:xfrm>
            <a:off x="101600" y="6442075"/>
            <a:ext cx="230188" cy="307975"/>
          </a:xfrm>
          <a:noFill/>
        </p:spPr>
        <p:txBody>
          <a:bodyPr/>
          <a:lstStyle/>
          <a:p>
            <a:fld id="{16F2B9D2-E9D6-4F9F-9E7F-9FC91EC52C3A}" type="slidenum">
              <a:rPr lang="en-US" altLang="en-US"/>
              <a:pPr/>
              <a:t>3</a:t>
            </a:fld>
            <a:endParaRPr lang="en-US" altLang="en-US"/>
          </a:p>
        </p:txBody>
      </p:sp>
      <p:cxnSp>
        <p:nvCxnSpPr>
          <p:cNvPr id="3" name="Straight Connector 2"/>
          <p:cNvCxnSpPr/>
          <p:nvPr/>
        </p:nvCxnSpPr>
        <p:spPr>
          <a:xfrm>
            <a:off x="392113" y="3432022"/>
            <a:ext cx="2464904" cy="0"/>
          </a:xfrm>
          <a:prstGeom prst="line">
            <a:avLst/>
          </a:prstGeom>
          <a:noFill/>
          <a:ln w="38100" cap="flat">
            <a:solidFill>
              <a:srgbClr val="FFC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5" name="TextBox 4"/>
          <p:cNvSpPr txBox="1"/>
          <p:nvPr/>
        </p:nvSpPr>
        <p:spPr>
          <a:xfrm>
            <a:off x="1978473" y="3647466"/>
            <a:ext cx="5232400" cy="27946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lvl="0" indent="-342900" defTabSz="434340" eaLnBrk="1" fontAlgn="auto" hangingPunct="1">
              <a:lnSpc>
                <a:spcPct val="120000"/>
              </a:lnSpc>
              <a:spcBef>
                <a:spcPts val="200"/>
              </a:spcBef>
              <a:spcAft>
                <a:spcPts val="0"/>
              </a:spcAft>
              <a:buClr>
                <a:srgbClr val="FFC000"/>
              </a:buClr>
              <a:buSzPct val="100000"/>
              <a:buFont typeface="Arial" panose="020B0604020202020204" pitchFamily="34" charset="0"/>
              <a:buChar char="•"/>
              <a:defRPr sz="2470">
                <a:latin typeface="Arial"/>
                <a:ea typeface="Arial"/>
                <a:cs typeface="Arial"/>
                <a:sym typeface="Arial"/>
              </a:defRPr>
            </a:pPr>
            <a:r>
              <a:rPr lang="en-US" sz="2300" kern="0" dirty="0">
                <a:latin typeface="Arial"/>
                <a:ea typeface="Arial"/>
                <a:cs typeface="Arial"/>
                <a:sym typeface="Arial"/>
              </a:rPr>
              <a:t> Business Engagement </a:t>
            </a:r>
          </a:p>
          <a:p>
            <a:pPr marL="342900" lvl="0" indent="-342900" defTabSz="434340" eaLnBrk="1" fontAlgn="auto" hangingPunct="1">
              <a:lnSpc>
                <a:spcPct val="120000"/>
              </a:lnSpc>
              <a:spcBef>
                <a:spcPts val="200"/>
              </a:spcBef>
              <a:spcAft>
                <a:spcPts val="0"/>
              </a:spcAft>
              <a:buClr>
                <a:srgbClr val="FFC000"/>
              </a:buClr>
              <a:buSzPct val="100000"/>
              <a:buFont typeface="Arial" panose="020B0604020202020204" pitchFamily="34" charset="0"/>
              <a:buChar char="•"/>
              <a:defRPr sz="2470">
                <a:latin typeface="Arial"/>
                <a:ea typeface="Arial"/>
                <a:cs typeface="Arial"/>
                <a:sym typeface="Arial"/>
              </a:defRPr>
            </a:pPr>
            <a:r>
              <a:rPr lang="en-US" sz="2300" kern="0" dirty="0">
                <a:latin typeface="Arial"/>
                <a:ea typeface="Arial"/>
                <a:cs typeface="Arial"/>
                <a:sym typeface="Arial"/>
              </a:rPr>
              <a:t> Employer Supports</a:t>
            </a:r>
          </a:p>
          <a:p>
            <a:pPr marL="342900" lvl="0" indent="-342900" defTabSz="434340" eaLnBrk="1" fontAlgn="auto" hangingPunct="1">
              <a:lnSpc>
                <a:spcPct val="120000"/>
              </a:lnSpc>
              <a:spcBef>
                <a:spcPts val="200"/>
              </a:spcBef>
              <a:spcAft>
                <a:spcPts val="0"/>
              </a:spcAft>
              <a:buClr>
                <a:srgbClr val="FFC000"/>
              </a:buClr>
              <a:buSzPct val="100000"/>
              <a:buFont typeface="Arial" panose="020B0604020202020204" pitchFamily="34" charset="0"/>
              <a:buChar char="•"/>
              <a:defRPr sz="2470">
                <a:latin typeface="Arial"/>
                <a:ea typeface="Arial"/>
                <a:cs typeface="Arial"/>
                <a:sym typeface="Arial"/>
              </a:defRPr>
            </a:pPr>
            <a:r>
              <a:rPr lang="en-US" sz="2300" kern="0" dirty="0">
                <a:latin typeface="Arial"/>
                <a:ea typeface="Arial"/>
                <a:cs typeface="Arial"/>
                <a:sym typeface="Arial"/>
              </a:rPr>
              <a:t> Labor Market Information (LMI)</a:t>
            </a:r>
          </a:p>
          <a:p>
            <a:pPr marL="342900" lvl="0" indent="-342900" defTabSz="434340" eaLnBrk="1" fontAlgn="auto" hangingPunct="1">
              <a:lnSpc>
                <a:spcPct val="120000"/>
              </a:lnSpc>
              <a:spcBef>
                <a:spcPts val="200"/>
              </a:spcBef>
              <a:spcAft>
                <a:spcPts val="0"/>
              </a:spcAft>
              <a:buClr>
                <a:srgbClr val="FFC000"/>
              </a:buClr>
              <a:buSzPct val="100000"/>
              <a:buFont typeface="Arial" panose="020B0604020202020204" pitchFamily="34" charset="0"/>
              <a:buChar char="•"/>
              <a:defRPr sz="2470">
                <a:latin typeface="Arial"/>
                <a:ea typeface="Arial"/>
                <a:cs typeface="Arial"/>
                <a:sym typeface="Arial"/>
              </a:defRPr>
            </a:pPr>
            <a:r>
              <a:rPr lang="en-US" sz="2300" kern="0" dirty="0">
                <a:latin typeface="Arial"/>
                <a:ea typeface="Arial"/>
                <a:cs typeface="Arial"/>
                <a:sym typeface="Arial"/>
              </a:rPr>
              <a:t> Customized Training </a:t>
            </a:r>
            <a:r>
              <a:rPr lang="en-US" sz="2300" kern="0" dirty="0" smtClean="0">
                <a:latin typeface="Arial"/>
                <a:ea typeface="Arial"/>
                <a:cs typeface="Arial"/>
                <a:sym typeface="Arial"/>
              </a:rPr>
              <a:t>Providers</a:t>
            </a:r>
          </a:p>
          <a:p>
            <a:pPr lvl="0" defTabSz="434340" eaLnBrk="1" fontAlgn="auto" hangingPunct="1">
              <a:lnSpc>
                <a:spcPct val="120000"/>
              </a:lnSpc>
              <a:spcBef>
                <a:spcPts val="200"/>
              </a:spcBef>
              <a:spcAft>
                <a:spcPts val="0"/>
              </a:spcAft>
              <a:buClr>
                <a:srgbClr val="FFC000"/>
              </a:buClr>
              <a:buSzPct val="100000"/>
              <a:defRPr sz="2470">
                <a:latin typeface="Arial"/>
                <a:ea typeface="Arial"/>
                <a:cs typeface="Arial"/>
                <a:sym typeface="Arial"/>
              </a:defRPr>
            </a:pPr>
            <a:r>
              <a:rPr lang="en-US" sz="2300" kern="0" dirty="0">
                <a:latin typeface="Arial"/>
                <a:ea typeface="Arial"/>
                <a:cs typeface="Arial"/>
                <a:sym typeface="Arial"/>
              </a:rPr>
              <a:t> </a:t>
            </a:r>
            <a:r>
              <a:rPr lang="en-US" sz="2300" kern="0" dirty="0" smtClean="0">
                <a:latin typeface="Arial"/>
                <a:ea typeface="Arial"/>
                <a:cs typeface="Arial"/>
                <a:sym typeface="Arial"/>
              </a:rPr>
              <a:t>           </a:t>
            </a:r>
            <a:r>
              <a:rPr lang="en-US" sz="2300" kern="0" dirty="0" smtClean="0">
                <a:latin typeface="Arial"/>
                <a:ea typeface="Arial"/>
                <a:cs typeface="Arial"/>
                <a:sym typeface="Arial"/>
                <a:hlinkClick r:id="rId3"/>
              </a:rPr>
              <a:t>www.explorevr.org</a:t>
            </a:r>
            <a:endParaRPr lang="en-US" sz="2300" kern="0" dirty="0" smtClean="0">
              <a:latin typeface="Arial"/>
              <a:ea typeface="Arial"/>
              <a:cs typeface="Arial"/>
              <a:sym typeface="Arial"/>
            </a:endParaRPr>
          </a:p>
          <a:p>
            <a:pPr lvl="0" defTabSz="434340" eaLnBrk="1" fontAlgn="auto" hangingPunct="1">
              <a:lnSpc>
                <a:spcPct val="120000"/>
              </a:lnSpc>
              <a:spcBef>
                <a:spcPts val="200"/>
              </a:spcBef>
              <a:spcAft>
                <a:spcPts val="0"/>
              </a:spcAft>
              <a:buClr>
                <a:srgbClr val="FFC000"/>
              </a:buClr>
              <a:buSzPct val="100000"/>
              <a:defRPr sz="2470">
                <a:latin typeface="Arial"/>
                <a:ea typeface="Arial"/>
                <a:cs typeface="Arial"/>
                <a:sym typeface="Arial"/>
              </a:defRPr>
            </a:pPr>
            <a:endParaRPr lang="en-US" sz="2300" kern="0" dirty="0">
              <a:latin typeface="Arial"/>
              <a:ea typeface="Arial"/>
              <a:cs typeface="Arial"/>
              <a:sym typeface="Arial"/>
            </a:endParaRPr>
          </a:p>
        </p:txBody>
      </p:sp>
      <p:sp>
        <p:nvSpPr>
          <p:cNvPr id="7" name="TextBox 6"/>
          <p:cNvSpPr txBox="1"/>
          <p:nvPr/>
        </p:nvSpPr>
        <p:spPr>
          <a:xfrm>
            <a:off x="392112" y="3001137"/>
            <a:ext cx="3172723" cy="430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rPr>
              <a:t>Four Topic Areas</a:t>
            </a:r>
            <a:r>
              <a:rPr kumimoji="0" lang="en-US" sz="2200" b="0" i="0" u="none" strike="noStrike" cap="none" spc="0" normalizeH="0" baseline="0" dirty="0" smtClean="0">
                <a:ln>
                  <a:noFill/>
                </a:ln>
                <a:solidFill>
                  <a:srgbClr val="000000"/>
                </a:solidFill>
                <a:effectLst/>
                <a:uFillTx/>
                <a:latin typeface="+mn-lt"/>
                <a:cs typeface="+mn-cs"/>
                <a:sym typeface="Calibri"/>
              </a:rPr>
              <a:t>:</a:t>
            </a:r>
            <a:endParaRPr kumimoji="0" lang="en-US" sz="2200" b="0" i="0" u="none" strike="noStrike" cap="none" spc="0" normalizeH="0" baseline="0" dirty="0">
              <a:ln>
                <a:noFill/>
              </a:ln>
              <a:solidFill>
                <a:srgbClr val="000000"/>
              </a:solidFill>
              <a:effectLst/>
              <a:uFillTx/>
              <a:latin typeface="+mn-lt"/>
              <a:cs typeface="+mn-cs"/>
              <a:sym typeface="Calibri"/>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hape 127"/>
          <p:cNvSpPr>
            <a:spLocks noGrp="1"/>
          </p:cNvSpPr>
          <p:nvPr>
            <p:ph type="title" idx="4294967295"/>
          </p:nvPr>
        </p:nvSpPr>
        <p:spPr>
          <a:xfrm>
            <a:off x="0" y="0"/>
            <a:ext cx="9144000" cy="1143000"/>
          </a:xfrm>
        </p:spPr>
        <p:txBody>
          <a:bodyPr/>
          <a:lstStyle/>
          <a:p>
            <a:pPr eaLnBrk="1" hangingPunct="1"/>
            <a:r>
              <a:rPr lang="en-US" altLang="en-US" dirty="0" smtClean="0">
                <a:solidFill>
                  <a:srgbClr val="0073AE"/>
                </a:solidFill>
                <a:latin typeface="Arial" panose="020B0604020202020204" pitchFamily="34" charset="0"/>
                <a:cs typeface="Arial" panose="020B0604020202020204" pitchFamily="34" charset="0"/>
                <a:sym typeface="Arial" panose="020B0604020202020204" pitchFamily="34" charset="0"/>
              </a:rPr>
              <a:t>JD-VRTAC Partners</a:t>
            </a:r>
          </a:p>
        </p:txBody>
      </p:sp>
      <p:sp>
        <p:nvSpPr>
          <p:cNvPr id="128" name="Shape 128"/>
          <p:cNvSpPr>
            <a:spLocks noGrp="1"/>
          </p:cNvSpPr>
          <p:nvPr>
            <p:ph type="body" idx="4294967295"/>
          </p:nvPr>
        </p:nvSpPr>
        <p:spPr>
          <a:xfrm>
            <a:off x="331788" y="1143000"/>
            <a:ext cx="8401395" cy="4786313"/>
          </a:xfrm>
        </p:spPr>
        <p:txBody>
          <a:bodyPr>
            <a:normAutofit fontScale="92500"/>
          </a:bodyPr>
          <a:lstStyle/>
          <a:p>
            <a:pPr marL="0" indent="0" algn="ctr" eaLnBrk="1" fontAlgn="auto" hangingPunct="1">
              <a:lnSpc>
                <a:spcPct val="120000"/>
              </a:lnSpc>
              <a:spcBef>
                <a:spcPts val="100"/>
              </a:spcBef>
              <a:spcAft>
                <a:spcPts val="0"/>
              </a:spcAft>
              <a:buSzTx/>
              <a:buFont typeface="Arial"/>
              <a:buNone/>
              <a:defRPr sz="2200">
                <a:latin typeface="Arial"/>
                <a:ea typeface="Arial"/>
                <a:cs typeface="Arial"/>
                <a:sym typeface="Arial"/>
              </a:defRPr>
            </a:pPr>
            <a:r>
              <a:rPr sz="2200" dirty="0">
                <a:latin typeface="Arial"/>
                <a:ea typeface="Arial"/>
                <a:cs typeface="Arial"/>
                <a:sym typeface="Arial"/>
              </a:rPr>
              <a:t>Institute for Community Inclusion (ICI), Univ. of Massachusetts/Boston</a:t>
            </a:r>
          </a:p>
          <a:p>
            <a:pPr marL="0" indent="0" algn="ctr" eaLnBrk="1" fontAlgn="auto" hangingPunct="1">
              <a:lnSpc>
                <a:spcPct val="120000"/>
              </a:lnSpc>
              <a:spcBef>
                <a:spcPts val="100"/>
              </a:spcBef>
              <a:spcAft>
                <a:spcPts val="0"/>
              </a:spcAft>
              <a:buSzTx/>
              <a:buFont typeface="Arial"/>
              <a:buNone/>
              <a:defRPr sz="800">
                <a:latin typeface="Arial"/>
                <a:ea typeface="Arial"/>
                <a:cs typeface="Arial"/>
                <a:sym typeface="Arial"/>
              </a:defRPr>
            </a:pPr>
            <a:r>
              <a:rPr sz="800" dirty="0">
                <a:latin typeface="Arial"/>
                <a:ea typeface="Arial"/>
                <a:cs typeface="Arial"/>
                <a:sym typeface="Arial"/>
              </a:rPr>
              <a:t> </a:t>
            </a:r>
          </a:p>
          <a:p>
            <a:pPr marL="0" indent="0" eaLnBrk="1" fontAlgn="auto" hangingPunct="1">
              <a:lnSpc>
                <a:spcPct val="120000"/>
              </a:lnSpc>
              <a:spcBef>
                <a:spcPts val="100"/>
              </a:spcBef>
              <a:spcAft>
                <a:spcPts val="0"/>
              </a:spcAft>
              <a:buClr>
                <a:srgbClr val="FFC000"/>
              </a:buClr>
              <a:buSzTx/>
              <a:buNone/>
              <a:defRPr sz="2200" b="1" i="1">
                <a:latin typeface="Arial"/>
                <a:ea typeface="Arial"/>
                <a:cs typeface="Arial"/>
                <a:sym typeface="Arial"/>
              </a:defRPr>
            </a:pPr>
            <a:r>
              <a:rPr lang="en-US" sz="2200" b="1" i="1" dirty="0" smtClean="0">
                <a:latin typeface="Arial"/>
                <a:ea typeface="Arial"/>
                <a:cs typeface="Arial"/>
                <a:sym typeface="Arial"/>
              </a:rPr>
              <a:t>							</a:t>
            </a:r>
            <a:r>
              <a:rPr sz="2200" b="1" i="1" dirty="0" smtClean="0">
                <a:latin typeface="Arial"/>
                <a:ea typeface="Arial"/>
                <a:cs typeface="Arial"/>
                <a:sym typeface="Arial"/>
              </a:rPr>
              <a:t>In </a:t>
            </a:r>
            <a:r>
              <a:rPr sz="2200" b="1" i="1" dirty="0">
                <a:latin typeface="Arial"/>
                <a:ea typeface="Arial"/>
                <a:cs typeface="Arial"/>
                <a:sym typeface="Arial"/>
              </a:rPr>
              <a:t>Partnership with</a:t>
            </a:r>
            <a:r>
              <a:rPr sz="2200" b="1" dirty="0">
                <a:latin typeface="Arial"/>
                <a:ea typeface="Arial"/>
                <a:cs typeface="Arial"/>
                <a:sym typeface="Arial"/>
              </a:rPr>
              <a:t>:</a:t>
            </a:r>
          </a:p>
          <a:p>
            <a:pPr eaLnBrk="1" fontAlgn="auto" hangingPunct="1">
              <a:lnSpc>
                <a:spcPct val="120000"/>
              </a:lnSpc>
              <a:spcBef>
                <a:spcPts val="100"/>
              </a:spcBef>
              <a:spcAft>
                <a:spcPts val="0"/>
              </a:spcAft>
              <a:buClr>
                <a:srgbClr val="FFC000"/>
              </a:buClr>
              <a:buFont typeface="Arial" panose="020B0604020202020204" pitchFamily="34" charset="0"/>
              <a:buChar char="•"/>
              <a:defRPr sz="2200">
                <a:latin typeface="Arial"/>
                <a:ea typeface="Arial"/>
                <a:cs typeface="Arial"/>
                <a:sym typeface="Arial"/>
              </a:defRPr>
            </a:pPr>
            <a:r>
              <a:rPr sz="2200" dirty="0">
                <a:latin typeface="Arial"/>
                <a:ea typeface="Arial"/>
                <a:cs typeface="Arial"/>
                <a:sym typeface="Arial"/>
              </a:rPr>
              <a:t> Jobs for the Future (JFF)</a:t>
            </a:r>
          </a:p>
          <a:p>
            <a:pPr eaLnBrk="1" fontAlgn="auto" hangingPunct="1">
              <a:lnSpc>
                <a:spcPct val="120000"/>
              </a:lnSpc>
              <a:spcBef>
                <a:spcPts val="100"/>
              </a:spcBef>
              <a:spcAft>
                <a:spcPts val="0"/>
              </a:spcAft>
              <a:buClr>
                <a:srgbClr val="FFC000"/>
              </a:buClr>
              <a:buFont typeface="Arial" panose="020B0604020202020204" pitchFamily="34" charset="0"/>
              <a:buChar char="•"/>
              <a:defRPr sz="2200">
                <a:latin typeface="Arial"/>
                <a:ea typeface="Arial"/>
                <a:cs typeface="Arial"/>
                <a:sym typeface="Arial"/>
              </a:defRPr>
            </a:pPr>
            <a:r>
              <a:rPr sz="2200" dirty="0">
                <a:latin typeface="Arial"/>
                <a:ea typeface="Arial"/>
                <a:cs typeface="Arial"/>
                <a:sym typeface="Arial"/>
              </a:rPr>
              <a:t> Univ. of Arkansas/CURRENTS  </a:t>
            </a:r>
          </a:p>
          <a:p>
            <a:pPr eaLnBrk="1" fontAlgn="auto" hangingPunct="1">
              <a:lnSpc>
                <a:spcPct val="120000"/>
              </a:lnSpc>
              <a:spcBef>
                <a:spcPts val="100"/>
              </a:spcBef>
              <a:spcAft>
                <a:spcPts val="0"/>
              </a:spcAft>
              <a:buClr>
                <a:srgbClr val="FFC000"/>
              </a:buClr>
              <a:buFont typeface="Arial" panose="020B0604020202020204" pitchFamily="34" charset="0"/>
              <a:buChar char="•"/>
              <a:defRPr sz="2200">
                <a:latin typeface="Arial"/>
                <a:ea typeface="Arial"/>
                <a:cs typeface="Arial"/>
                <a:sym typeface="Arial"/>
              </a:defRPr>
            </a:pPr>
            <a:r>
              <a:rPr sz="2200" dirty="0">
                <a:latin typeface="Arial"/>
                <a:ea typeface="Arial"/>
                <a:cs typeface="Arial"/>
                <a:sym typeface="Arial"/>
              </a:rPr>
              <a:t> Univ. of Washington </a:t>
            </a:r>
          </a:p>
          <a:p>
            <a:pPr eaLnBrk="1" fontAlgn="auto" hangingPunct="1">
              <a:lnSpc>
                <a:spcPct val="120000"/>
              </a:lnSpc>
              <a:spcBef>
                <a:spcPts val="100"/>
              </a:spcBef>
              <a:spcAft>
                <a:spcPts val="0"/>
              </a:spcAft>
              <a:buClr>
                <a:srgbClr val="FFC000"/>
              </a:buClr>
              <a:buFont typeface="Arial" panose="020B0604020202020204" pitchFamily="34" charset="0"/>
              <a:buChar char="•"/>
              <a:defRPr sz="2200">
                <a:latin typeface="Arial"/>
                <a:ea typeface="Arial"/>
                <a:cs typeface="Arial"/>
                <a:sym typeface="Arial"/>
              </a:defRPr>
            </a:pPr>
            <a:r>
              <a:rPr lang="en-US" sz="2200" dirty="0" smtClean="0">
                <a:latin typeface="Arial"/>
                <a:ea typeface="Arial"/>
                <a:cs typeface="Arial"/>
                <a:sym typeface="Arial"/>
              </a:rPr>
              <a:t> C</a:t>
            </a:r>
            <a:r>
              <a:rPr sz="2200" dirty="0" smtClean="0">
                <a:latin typeface="Arial"/>
                <a:ea typeface="Arial"/>
                <a:cs typeface="Arial"/>
                <a:sym typeface="Arial"/>
              </a:rPr>
              <a:t>ouncil </a:t>
            </a:r>
            <a:r>
              <a:rPr sz="2200" dirty="0">
                <a:latin typeface="Arial"/>
                <a:ea typeface="Arial"/>
                <a:cs typeface="Arial"/>
                <a:sym typeface="Arial"/>
              </a:rPr>
              <a:t>of State Administrators of Vocational Rehabilitation (CSAVR)</a:t>
            </a:r>
          </a:p>
          <a:p>
            <a:pPr marL="0" indent="0" eaLnBrk="1" fontAlgn="auto" hangingPunct="1">
              <a:lnSpc>
                <a:spcPct val="120000"/>
              </a:lnSpc>
              <a:spcBef>
                <a:spcPts val="100"/>
              </a:spcBef>
              <a:spcAft>
                <a:spcPts val="0"/>
              </a:spcAft>
              <a:buClr>
                <a:srgbClr val="FFC000"/>
              </a:buClr>
              <a:buFont typeface="Arial"/>
              <a:buChar char="•"/>
              <a:defRPr sz="2200">
                <a:latin typeface="Arial"/>
                <a:ea typeface="Arial"/>
                <a:cs typeface="Arial"/>
                <a:sym typeface="Arial"/>
              </a:defRPr>
            </a:pPr>
            <a:r>
              <a:rPr sz="2200" dirty="0">
                <a:latin typeface="Arial"/>
                <a:ea typeface="Arial"/>
                <a:cs typeface="Arial"/>
                <a:sym typeface="Arial"/>
              </a:rPr>
              <a:t> </a:t>
            </a:r>
            <a:r>
              <a:rPr lang="en-US" sz="2200" dirty="0" smtClean="0">
                <a:latin typeface="Arial"/>
                <a:ea typeface="Arial"/>
                <a:cs typeface="Arial"/>
                <a:sym typeface="Arial"/>
              </a:rPr>
              <a:t>    </a:t>
            </a:r>
            <a:r>
              <a:rPr sz="2200" dirty="0" smtClean="0">
                <a:latin typeface="Arial"/>
                <a:ea typeface="Arial"/>
                <a:cs typeface="Arial"/>
                <a:sym typeface="Arial"/>
              </a:rPr>
              <a:t>United </a:t>
            </a:r>
            <a:r>
              <a:rPr sz="2200" dirty="0">
                <a:latin typeface="Arial"/>
                <a:ea typeface="Arial"/>
                <a:cs typeface="Arial"/>
                <a:sym typeface="Arial"/>
              </a:rPr>
              <a:t>States Business Leadership Network (USBLN)</a:t>
            </a:r>
          </a:p>
          <a:p>
            <a:pPr marL="0" indent="0" eaLnBrk="1" fontAlgn="auto" hangingPunct="1">
              <a:lnSpc>
                <a:spcPct val="120000"/>
              </a:lnSpc>
              <a:spcBef>
                <a:spcPts val="100"/>
              </a:spcBef>
              <a:spcAft>
                <a:spcPts val="0"/>
              </a:spcAft>
              <a:buClr>
                <a:srgbClr val="FFC000"/>
              </a:buClr>
              <a:buFont typeface="Arial"/>
              <a:buChar char="•"/>
              <a:defRPr sz="2200">
                <a:latin typeface="Arial"/>
                <a:ea typeface="Arial"/>
                <a:cs typeface="Arial"/>
                <a:sym typeface="Arial"/>
              </a:defRPr>
            </a:pPr>
            <a:r>
              <a:rPr sz="2200" dirty="0">
                <a:latin typeface="Arial"/>
                <a:ea typeface="Arial"/>
                <a:cs typeface="Arial"/>
                <a:sym typeface="Arial"/>
              </a:rPr>
              <a:t> </a:t>
            </a:r>
            <a:r>
              <a:rPr lang="en-US" sz="2200" dirty="0" smtClean="0">
                <a:latin typeface="Arial"/>
                <a:ea typeface="Arial"/>
                <a:cs typeface="Arial"/>
                <a:sym typeface="Arial"/>
              </a:rPr>
              <a:t>    </a:t>
            </a:r>
            <a:r>
              <a:rPr sz="2200" dirty="0" smtClean="0">
                <a:latin typeface="Arial"/>
                <a:ea typeface="Arial"/>
                <a:cs typeface="Arial"/>
                <a:sym typeface="Arial"/>
              </a:rPr>
              <a:t>Association </a:t>
            </a:r>
            <a:r>
              <a:rPr sz="2200" dirty="0">
                <a:latin typeface="Arial"/>
                <a:ea typeface="Arial"/>
                <a:cs typeface="Arial"/>
                <a:sym typeface="Arial"/>
              </a:rPr>
              <a:t>of University Centers on Disabilities (AUCD)</a:t>
            </a:r>
          </a:p>
          <a:p>
            <a:pPr marL="0" indent="0" algn="ctr" eaLnBrk="1" fontAlgn="auto" hangingPunct="1">
              <a:lnSpc>
                <a:spcPct val="120000"/>
              </a:lnSpc>
              <a:spcBef>
                <a:spcPts val="100"/>
              </a:spcBef>
              <a:spcAft>
                <a:spcPts val="0"/>
              </a:spcAft>
              <a:buSzTx/>
              <a:buFont typeface="Arial"/>
              <a:buNone/>
              <a:defRPr sz="2200" b="1" i="1">
                <a:latin typeface="Arial"/>
                <a:ea typeface="Arial"/>
                <a:cs typeface="Arial"/>
                <a:sym typeface="Arial"/>
              </a:defRPr>
            </a:pPr>
            <a:r>
              <a:rPr sz="2200" b="1" i="1" dirty="0">
                <a:latin typeface="Arial"/>
                <a:ea typeface="Arial"/>
                <a:cs typeface="Arial"/>
                <a:sym typeface="Arial"/>
              </a:rPr>
              <a:t>In Collaboration with:</a:t>
            </a:r>
          </a:p>
          <a:p>
            <a:pPr marL="0" indent="0" eaLnBrk="1" fontAlgn="auto" hangingPunct="1">
              <a:lnSpc>
                <a:spcPct val="120000"/>
              </a:lnSpc>
              <a:spcBef>
                <a:spcPts val="100"/>
              </a:spcBef>
              <a:spcAft>
                <a:spcPts val="0"/>
              </a:spcAft>
              <a:buClr>
                <a:srgbClr val="FFC000"/>
              </a:buClr>
              <a:buFont typeface="Arial"/>
              <a:buChar char="•"/>
              <a:defRPr sz="2200">
                <a:latin typeface="Arial"/>
                <a:ea typeface="Arial"/>
                <a:cs typeface="Arial"/>
                <a:sym typeface="Arial"/>
              </a:defRPr>
            </a:pPr>
            <a:r>
              <a:rPr sz="2200" dirty="0">
                <a:latin typeface="Arial"/>
                <a:ea typeface="Arial"/>
                <a:cs typeface="Arial"/>
                <a:sym typeface="Arial"/>
              </a:rPr>
              <a:t> </a:t>
            </a:r>
            <a:r>
              <a:rPr lang="en-US" sz="2200" dirty="0" smtClean="0">
                <a:latin typeface="Arial"/>
                <a:ea typeface="Arial"/>
                <a:cs typeface="Arial"/>
                <a:sym typeface="Arial"/>
              </a:rPr>
              <a:t>    </a:t>
            </a:r>
            <a:r>
              <a:rPr sz="2200" dirty="0" smtClean="0">
                <a:latin typeface="Arial"/>
                <a:ea typeface="Arial"/>
                <a:cs typeface="Arial"/>
                <a:sym typeface="Arial"/>
              </a:rPr>
              <a:t>National </a:t>
            </a:r>
            <a:r>
              <a:rPr sz="2200" dirty="0">
                <a:latin typeface="Arial"/>
                <a:ea typeface="Arial"/>
                <a:cs typeface="Arial"/>
                <a:sym typeface="Arial"/>
              </a:rPr>
              <a:t>Council of State Agencies for the Blind (NCSAB)</a:t>
            </a:r>
          </a:p>
          <a:p>
            <a:pPr marL="0" indent="0" eaLnBrk="1" fontAlgn="auto" hangingPunct="1">
              <a:lnSpc>
                <a:spcPct val="120000"/>
              </a:lnSpc>
              <a:spcBef>
                <a:spcPts val="100"/>
              </a:spcBef>
              <a:spcAft>
                <a:spcPts val="0"/>
              </a:spcAft>
              <a:buClr>
                <a:srgbClr val="FFC000"/>
              </a:buClr>
              <a:buFont typeface="Arial"/>
              <a:buChar char="•"/>
              <a:defRPr sz="2200">
                <a:solidFill>
                  <a:srgbClr val="191919"/>
                </a:solidFill>
                <a:latin typeface="Arial"/>
                <a:ea typeface="Arial"/>
                <a:cs typeface="Arial"/>
                <a:sym typeface="Arial"/>
              </a:defRPr>
            </a:pPr>
            <a:r>
              <a:rPr sz="2200" dirty="0">
                <a:solidFill>
                  <a:srgbClr val="191919"/>
                </a:solidFill>
                <a:latin typeface="Arial"/>
                <a:ea typeface="Arial"/>
                <a:cs typeface="Arial"/>
                <a:sym typeface="Arial"/>
              </a:rPr>
              <a:t> </a:t>
            </a:r>
            <a:r>
              <a:rPr lang="en-US" sz="2200" dirty="0" smtClean="0">
                <a:solidFill>
                  <a:srgbClr val="191919"/>
                </a:solidFill>
                <a:latin typeface="Arial"/>
                <a:ea typeface="Arial"/>
                <a:cs typeface="Arial"/>
                <a:sym typeface="Arial"/>
              </a:rPr>
              <a:t>    </a:t>
            </a:r>
            <a:r>
              <a:rPr sz="2200" dirty="0" smtClean="0">
                <a:solidFill>
                  <a:srgbClr val="191919"/>
                </a:solidFill>
                <a:latin typeface="Arial"/>
                <a:ea typeface="Arial"/>
                <a:cs typeface="Arial"/>
                <a:sym typeface="Arial"/>
              </a:rPr>
              <a:t>Technical </a:t>
            </a:r>
            <a:r>
              <a:rPr sz="2200" dirty="0">
                <a:solidFill>
                  <a:srgbClr val="191919"/>
                </a:solidFill>
                <a:latin typeface="Arial"/>
                <a:ea typeface="Arial"/>
                <a:cs typeface="Arial"/>
                <a:sym typeface="Arial"/>
              </a:rPr>
              <a:t>Assistance Center Collaborative</a:t>
            </a:r>
          </a:p>
        </p:txBody>
      </p:sp>
      <p:sp>
        <p:nvSpPr>
          <p:cNvPr id="7171" name="Shape 129"/>
          <p:cNvSpPr>
            <a:spLocks noGrp="1"/>
          </p:cNvSpPr>
          <p:nvPr>
            <p:ph type="sldNum" sz="quarter" idx="10"/>
          </p:nvPr>
        </p:nvSpPr>
        <p:spPr>
          <a:xfrm>
            <a:off x="101600" y="6442075"/>
            <a:ext cx="230188" cy="307975"/>
          </a:xfrm>
          <a:noFill/>
        </p:spPr>
        <p:txBody>
          <a:bodyPr/>
          <a:lstStyle/>
          <a:p>
            <a:fld id="{7D3FD742-1387-4A9C-9285-0B11CBD44010}" type="slidenum">
              <a:rPr lang="en-US" altLang="en-US"/>
              <a:pPr/>
              <a:t>4</a:t>
            </a:fld>
            <a:endParaRPr lang="en-US" altLang="en-US"/>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hape 135"/>
          <p:cNvSpPr>
            <a:spLocks noGrp="1"/>
          </p:cNvSpPr>
          <p:nvPr>
            <p:ph type="title" idx="4294967295"/>
          </p:nvPr>
        </p:nvSpPr>
        <p:spPr>
          <a:xfrm>
            <a:off x="0" y="0"/>
            <a:ext cx="9144000" cy="1143000"/>
          </a:xfrm>
        </p:spPr>
        <p:txBody>
          <a:bodyPr/>
          <a:lstStyle/>
          <a:p>
            <a:pPr eaLnBrk="1" hangingPunct="1"/>
            <a:r>
              <a:rPr lang="en-US" altLang="en-US" dirty="0" smtClean="0">
                <a:solidFill>
                  <a:srgbClr val="0073AE"/>
                </a:solidFill>
                <a:latin typeface="Arial" panose="020B0604020202020204" pitchFamily="34" charset="0"/>
                <a:cs typeface="Arial" panose="020B0604020202020204" pitchFamily="34" charset="0"/>
                <a:sym typeface="Arial" panose="020B0604020202020204" pitchFamily="34" charset="0"/>
              </a:rPr>
              <a:t>JD-VRTAC Learning Collaborative</a:t>
            </a:r>
          </a:p>
        </p:txBody>
      </p:sp>
      <p:sp>
        <p:nvSpPr>
          <p:cNvPr id="8194" name="Shape 136"/>
          <p:cNvSpPr>
            <a:spLocks noGrp="1"/>
          </p:cNvSpPr>
          <p:nvPr>
            <p:ph type="body" idx="4294967295"/>
          </p:nvPr>
        </p:nvSpPr>
        <p:spPr>
          <a:xfrm>
            <a:off x="528638" y="1285875"/>
            <a:ext cx="8229600" cy="1973695"/>
          </a:xfrm>
        </p:spPr>
        <p:txBody>
          <a:bodyPr/>
          <a:lstStyle/>
          <a:p>
            <a:pPr marL="0" indent="0" defTabSz="914400" eaLnBrk="1" hangingPunct="1">
              <a:lnSpc>
                <a:spcPct val="115000"/>
              </a:lnSpc>
              <a:spcBef>
                <a:spcPct val="0"/>
              </a:spcBef>
              <a:buNone/>
            </a:pPr>
            <a:r>
              <a:rPr lang="en-US" altLang="en-US" sz="2700" dirty="0" smtClean="0">
                <a:latin typeface="Arial" panose="020B0604020202020204" pitchFamily="34" charset="0"/>
                <a:cs typeface="Arial" panose="020B0604020202020204" pitchFamily="34" charset="0"/>
                <a:sym typeface="Arial" panose="020B0604020202020204" pitchFamily="34" charset="0"/>
              </a:rPr>
              <a:t>	</a:t>
            </a:r>
            <a:r>
              <a:rPr lang="en-US" altLang="en-US" sz="2400" dirty="0" smtClean="0">
                <a:latin typeface="Arial" panose="020B0604020202020204" pitchFamily="34" charset="0"/>
                <a:cs typeface="Arial" panose="020B0604020202020204" pitchFamily="34" charset="0"/>
                <a:sym typeface="Arial" panose="020B0604020202020204" pitchFamily="34" charset="0"/>
              </a:rPr>
              <a:t>As </a:t>
            </a:r>
            <a:r>
              <a:rPr lang="en-US" altLang="en-US" sz="2400" dirty="0" smtClean="0">
                <a:latin typeface="Arial" panose="020B0604020202020204" pitchFamily="34" charset="0"/>
                <a:cs typeface="Arial" panose="020B0604020202020204" pitchFamily="34" charset="0"/>
                <a:sym typeface="Arial" panose="020B0604020202020204" pitchFamily="34" charset="0"/>
              </a:rPr>
              <a:t>part of receiving intensive TA, states attended 2-3 	in-person Learning Collaborative meetings to provide 	project updates, collaborate across agencies, and 	participate in topical discussions.</a:t>
            </a:r>
          </a:p>
          <a:p>
            <a:pPr marL="0" indent="0" defTabSz="914400" eaLnBrk="1" hangingPunct="1">
              <a:lnSpc>
                <a:spcPct val="115000"/>
              </a:lnSpc>
              <a:spcBef>
                <a:spcPct val="0"/>
              </a:spcBef>
              <a:buNone/>
            </a:pPr>
            <a:r>
              <a:rPr lang="en-US" altLang="en-US" sz="2700" dirty="0" smtClean="0">
                <a:latin typeface="Arial" panose="020B0604020202020204" pitchFamily="34" charset="0"/>
                <a:cs typeface="Arial" panose="020B0604020202020204" pitchFamily="34" charset="0"/>
                <a:sym typeface="Arial" panose="020B0604020202020204" pitchFamily="34" charset="0"/>
              </a:rPr>
              <a:t>	</a:t>
            </a:r>
          </a:p>
          <a:p>
            <a:pPr marL="0" indent="0" defTabSz="914400" eaLnBrk="1" hangingPunct="1">
              <a:lnSpc>
                <a:spcPct val="115000"/>
              </a:lnSpc>
              <a:spcBef>
                <a:spcPct val="0"/>
              </a:spcBef>
              <a:buNone/>
            </a:pPr>
            <a:endParaRPr lang="en-US" altLang="en-US" sz="2400" dirty="0" smtClean="0">
              <a:latin typeface="Arial" panose="020B0604020202020204" pitchFamily="34" charset="0"/>
              <a:cs typeface="Arial" panose="020B0604020202020204" pitchFamily="34" charset="0"/>
              <a:sym typeface="Arial" panose="020B0604020202020204" pitchFamily="34" charset="0"/>
            </a:endParaRPr>
          </a:p>
          <a:p>
            <a:pPr marL="0" indent="0" defTabSz="914400" eaLnBrk="1" hangingPunct="1">
              <a:lnSpc>
                <a:spcPct val="115000"/>
              </a:lnSpc>
              <a:spcBef>
                <a:spcPct val="0"/>
              </a:spcBef>
              <a:buNone/>
            </a:pPr>
            <a:endParaRPr lang="en-US" altLang="en-US" sz="2400" dirty="0">
              <a:latin typeface="Arial" panose="020B0604020202020204" pitchFamily="34" charset="0"/>
              <a:cs typeface="Arial" panose="020B0604020202020204" pitchFamily="34" charset="0"/>
              <a:sym typeface="Arial" panose="020B0604020202020204" pitchFamily="34" charset="0"/>
            </a:endParaRPr>
          </a:p>
        </p:txBody>
      </p:sp>
      <p:sp>
        <p:nvSpPr>
          <p:cNvPr id="8195" name="Shape 137"/>
          <p:cNvSpPr>
            <a:spLocks noGrp="1"/>
          </p:cNvSpPr>
          <p:nvPr>
            <p:ph type="sldNum" sz="quarter" idx="10"/>
          </p:nvPr>
        </p:nvSpPr>
        <p:spPr>
          <a:xfrm>
            <a:off x="101600" y="6442075"/>
            <a:ext cx="230188" cy="307975"/>
          </a:xfrm>
          <a:noFill/>
        </p:spPr>
        <p:txBody>
          <a:bodyPr/>
          <a:lstStyle/>
          <a:p>
            <a:fld id="{237D995B-D1D7-4B35-A6D0-E81DFC569F2B}" type="slidenum">
              <a:rPr lang="en-US" altLang="en-US"/>
              <a:pPr/>
              <a:t>5</a:t>
            </a:fld>
            <a:endParaRPr lang="en-US" altLang="en-US"/>
          </a:p>
        </p:txBody>
      </p:sp>
      <p:pic>
        <p:nvPicPr>
          <p:cNvPr id="2" name="Picture 1"/>
          <p:cNvPicPr>
            <a:picLocks noChangeAspect="1"/>
          </p:cNvPicPr>
          <p:nvPr/>
        </p:nvPicPr>
        <p:blipFill>
          <a:blip r:embed="rId3"/>
          <a:stretch>
            <a:fillRect/>
          </a:stretch>
        </p:blipFill>
        <p:spPr>
          <a:xfrm>
            <a:off x="612134" y="1437449"/>
            <a:ext cx="280440" cy="256054"/>
          </a:xfrm>
          <a:prstGeom prst="rect">
            <a:avLst/>
          </a:prstGeom>
        </p:spPr>
      </p:pic>
      <p:pic>
        <p:nvPicPr>
          <p:cNvPr id="5" name="Picture 4"/>
          <p:cNvPicPr>
            <a:picLocks noChangeAspect="1"/>
          </p:cNvPicPr>
          <p:nvPr/>
        </p:nvPicPr>
        <p:blipFill>
          <a:blip r:embed="rId4"/>
          <a:stretch>
            <a:fillRect/>
          </a:stretch>
        </p:blipFill>
        <p:spPr>
          <a:xfrm>
            <a:off x="528638" y="1364290"/>
            <a:ext cx="432854" cy="402371"/>
          </a:xfrm>
          <a:prstGeom prst="rect">
            <a:avLst/>
          </a:prstGeom>
        </p:spPr>
      </p:pic>
      <p:pic>
        <p:nvPicPr>
          <p:cNvPr id="6" name="Picture 5"/>
          <p:cNvPicPr>
            <a:picLocks noChangeAspect="1"/>
          </p:cNvPicPr>
          <p:nvPr/>
        </p:nvPicPr>
        <p:blipFill>
          <a:blip r:embed="rId4"/>
          <a:stretch>
            <a:fillRect/>
          </a:stretch>
        </p:blipFill>
        <p:spPr>
          <a:xfrm>
            <a:off x="528638" y="4768964"/>
            <a:ext cx="432854" cy="402371"/>
          </a:xfrm>
          <a:prstGeom prst="rect">
            <a:avLst/>
          </a:prstGeom>
        </p:spPr>
      </p:pic>
      <p:pic>
        <p:nvPicPr>
          <p:cNvPr id="7" name="Picture 6"/>
          <p:cNvPicPr>
            <a:picLocks noChangeAspect="1"/>
          </p:cNvPicPr>
          <p:nvPr/>
        </p:nvPicPr>
        <p:blipFill>
          <a:blip r:embed="rId4"/>
          <a:stretch>
            <a:fillRect/>
          </a:stretch>
        </p:blipFill>
        <p:spPr>
          <a:xfrm>
            <a:off x="504164" y="3259570"/>
            <a:ext cx="432854" cy="402371"/>
          </a:xfrm>
          <a:prstGeom prst="rect">
            <a:avLst/>
          </a:prstGeom>
        </p:spPr>
      </p:pic>
      <p:sp>
        <p:nvSpPr>
          <p:cNvPr id="8" name="TextBox 7"/>
          <p:cNvSpPr txBox="1"/>
          <p:nvPr/>
        </p:nvSpPr>
        <p:spPr>
          <a:xfrm>
            <a:off x="464005" y="2782272"/>
            <a:ext cx="7821220" cy="18443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vl="0" defTabSz="914400" eaLnBrk="1" hangingPunct="1">
              <a:lnSpc>
                <a:spcPct val="115000"/>
              </a:lnSpc>
              <a:buSzPct val="100000"/>
            </a:pPr>
            <a:r>
              <a:rPr lang="en-US" altLang="en-US" sz="2400" kern="0" dirty="0" smtClean="0">
                <a:latin typeface="Arial" panose="020B0604020202020204" pitchFamily="34" charset="0"/>
                <a:cs typeface="Arial" panose="020B0604020202020204" pitchFamily="34" charset="0"/>
                <a:sym typeface="Arial" panose="020B0604020202020204" pitchFamily="34" charset="0"/>
              </a:rPr>
              <a:t>		</a:t>
            </a:r>
          </a:p>
          <a:p>
            <a:pPr lvl="0" defTabSz="914400" eaLnBrk="1" hangingPunct="1">
              <a:lnSpc>
                <a:spcPct val="115000"/>
              </a:lnSpc>
              <a:buSzPct val="100000"/>
            </a:pPr>
            <a:r>
              <a:rPr lang="en-US" altLang="en-US" sz="2700" kern="0" dirty="0" smtClean="0">
                <a:latin typeface="Arial" panose="020B0604020202020204" pitchFamily="34" charset="0"/>
                <a:cs typeface="Arial" panose="020B0604020202020204" pitchFamily="34" charset="0"/>
                <a:sym typeface="Arial" panose="020B0604020202020204" pitchFamily="34" charset="0"/>
              </a:rPr>
              <a:t>	</a:t>
            </a:r>
            <a:r>
              <a:rPr lang="en-US" altLang="en-US" sz="2400" kern="0" dirty="0" smtClean="0">
                <a:latin typeface="Arial" panose="020B0604020202020204" pitchFamily="34" charset="0"/>
                <a:cs typeface="Arial" panose="020B0604020202020204" pitchFamily="34" charset="0"/>
                <a:sym typeface="Arial" panose="020B0604020202020204" pitchFamily="34" charset="0"/>
              </a:rPr>
              <a:t>Learning Collaborative states participate 	in conference calls with their cohort to discuss job-	driven topics.</a:t>
            </a:r>
            <a:endParaRPr lang="en-US" altLang="en-US" sz="2400" kern="0" dirty="0">
              <a:latin typeface="Arial" panose="020B0604020202020204" pitchFamily="34" charset="0"/>
              <a:cs typeface="Arial" panose="020B0604020202020204" pitchFamily="34" charset="0"/>
              <a:sym typeface="Arial" panose="020B0604020202020204" pitchFamily="34" charset="0"/>
            </a:endParaRPr>
          </a:p>
        </p:txBody>
      </p:sp>
      <p:sp>
        <p:nvSpPr>
          <p:cNvPr id="10" name="TextBox 9"/>
          <p:cNvSpPr txBox="1"/>
          <p:nvPr/>
        </p:nvSpPr>
        <p:spPr>
          <a:xfrm>
            <a:off x="1261640" y="4700438"/>
            <a:ext cx="7882360" cy="9417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lvl="0" defTabSz="914400" eaLnBrk="1" hangingPunct="1">
              <a:lnSpc>
                <a:spcPct val="115000"/>
              </a:lnSpc>
              <a:buSzPct val="100000"/>
            </a:pPr>
            <a:r>
              <a:rPr lang="en-US" altLang="en-US" sz="2400" kern="0" dirty="0">
                <a:latin typeface="Arial" panose="020B0604020202020204" pitchFamily="34" charset="0"/>
                <a:cs typeface="Arial" panose="020B0604020202020204" pitchFamily="34" charset="0"/>
                <a:sym typeface="Arial" panose="020B0604020202020204" pitchFamily="34" charset="0"/>
              </a:rPr>
              <a:t>18 state VR agencies are part of the JD-VRTAC </a:t>
            </a:r>
          </a:p>
          <a:p>
            <a:pPr lvl="0" defTabSz="914400" eaLnBrk="1" hangingPunct="1">
              <a:lnSpc>
                <a:spcPct val="115000"/>
              </a:lnSpc>
              <a:buSzPct val="100000"/>
            </a:pPr>
            <a:r>
              <a:rPr lang="en-US" altLang="en-US" sz="2400" kern="0" dirty="0" smtClean="0">
                <a:latin typeface="Arial" panose="020B0604020202020204" pitchFamily="34" charset="0"/>
                <a:cs typeface="Arial" panose="020B0604020202020204" pitchFamily="34" charset="0"/>
                <a:sym typeface="Arial" panose="020B0604020202020204" pitchFamily="34" charset="0"/>
              </a:rPr>
              <a:t>Learning Collaborative.</a:t>
            </a:r>
            <a:endParaRPr lang="en-US" altLang="en-US" sz="2400" kern="0" dirty="0">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hape 139"/>
          <p:cNvSpPr>
            <a:spLocks noGrp="1"/>
          </p:cNvSpPr>
          <p:nvPr>
            <p:ph type="title" idx="4294967295"/>
          </p:nvPr>
        </p:nvSpPr>
        <p:spPr>
          <a:xfrm>
            <a:off x="0" y="0"/>
            <a:ext cx="9144000" cy="1143000"/>
          </a:xfrm>
        </p:spPr>
        <p:txBody>
          <a:bodyPr/>
          <a:lstStyle/>
          <a:p>
            <a:pPr eaLnBrk="1" hangingPunct="1"/>
            <a:r>
              <a:rPr lang="en-US" altLang="en-US" dirty="0" smtClean="0">
                <a:solidFill>
                  <a:srgbClr val="0073AE"/>
                </a:solidFill>
                <a:latin typeface="Arial" panose="020B0604020202020204" pitchFamily="34" charset="0"/>
                <a:cs typeface="Arial" panose="020B0604020202020204" pitchFamily="34" charset="0"/>
                <a:sym typeface="Arial" panose="020B0604020202020204" pitchFamily="34" charset="0"/>
              </a:rPr>
              <a:t>VR Background</a:t>
            </a:r>
          </a:p>
        </p:txBody>
      </p:sp>
      <p:sp>
        <p:nvSpPr>
          <p:cNvPr id="9219" name="Shape 141"/>
          <p:cNvSpPr>
            <a:spLocks noGrp="1"/>
          </p:cNvSpPr>
          <p:nvPr>
            <p:ph type="sldNum" sz="quarter" idx="10"/>
          </p:nvPr>
        </p:nvSpPr>
        <p:spPr>
          <a:xfrm>
            <a:off x="101600" y="6442075"/>
            <a:ext cx="230188" cy="307975"/>
          </a:xfrm>
          <a:noFill/>
        </p:spPr>
        <p:txBody>
          <a:bodyPr/>
          <a:lstStyle/>
          <a:p>
            <a:fld id="{53FE68ED-8112-4151-820D-C8C94868CBD1}" type="slidenum">
              <a:rPr lang="en-US" altLang="en-US"/>
              <a:pPr/>
              <a:t>6</a:t>
            </a:fld>
            <a:endParaRPr lang="en-US" altLang="en-US"/>
          </a:p>
        </p:txBody>
      </p:sp>
      <p:pic>
        <p:nvPicPr>
          <p:cNvPr id="2" name="Picture 1" descr="The state of Arkansas divided into 10 districts served by Arkansas Rehabilitation Services" title="Arkansa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548" y="1027688"/>
            <a:ext cx="4239452" cy="3411631"/>
          </a:xfrm>
          <a:prstGeom prst="rect">
            <a:avLst/>
          </a:prstGeom>
        </p:spPr>
      </p:pic>
      <p:sp>
        <p:nvSpPr>
          <p:cNvPr id="5" name="TextBox 4"/>
          <p:cNvSpPr txBox="1"/>
          <p:nvPr/>
        </p:nvSpPr>
        <p:spPr>
          <a:xfrm>
            <a:off x="5234480" y="2057400"/>
            <a:ext cx="4507992" cy="9144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6" name="TextBox 5"/>
          <p:cNvSpPr txBox="1"/>
          <p:nvPr/>
        </p:nvSpPr>
        <p:spPr>
          <a:xfrm>
            <a:off x="4358066" y="1370674"/>
            <a:ext cx="4360470" cy="45243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marR="0" indent="-28575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r>
              <a:rPr kumimoji="0" lang="en-US" sz="2400" b="1"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rPr>
              <a:t>10 Districts and 19 field offices across the state</a:t>
            </a:r>
          </a:p>
          <a:p>
            <a:pPr marL="285750" marR="0" indent="-28575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endParaRPr kumimoji="0" lang="en-US" sz="2400" b="1"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endParaRPr>
          </a:p>
          <a:p>
            <a:pPr marL="285750" marR="0" indent="-28575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r>
              <a:rPr lang="en-US" sz="2400" b="1" dirty="0" smtClean="0">
                <a:latin typeface="Arial" panose="020B0604020202020204" pitchFamily="34" charset="0"/>
                <a:cs typeface="Arial" panose="020B0604020202020204" pitchFamily="34" charset="0"/>
                <a:sym typeface="Calibri"/>
              </a:rPr>
              <a:t>12 Business Services Specialists</a:t>
            </a:r>
          </a:p>
          <a:p>
            <a:pPr marL="285750" marR="0" indent="-28575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endParaRPr lang="en-US" sz="2400" b="1" dirty="0" smtClean="0">
              <a:latin typeface="Arial" panose="020B0604020202020204" pitchFamily="34" charset="0"/>
              <a:cs typeface="Arial" panose="020B0604020202020204" pitchFamily="34" charset="0"/>
              <a:sym typeface="Calibri"/>
            </a:endParaRPr>
          </a:p>
          <a:p>
            <a:pPr marL="285750" marR="0" indent="-28575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r>
              <a:rPr kumimoji="0" lang="en-US" sz="2400" b="1"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rPr>
              <a:t>ACTI</a:t>
            </a:r>
            <a:r>
              <a:rPr kumimoji="0" lang="en-US" sz="2400" b="1"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rPr>
              <a:t> </a:t>
            </a:r>
          </a:p>
          <a:p>
            <a:pPr marL="285750" marR="0" indent="-28575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endParaRPr lang="en-US" sz="2400" b="1" baseline="0" dirty="0">
              <a:latin typeface="Arial" panose="020B0604020202020204" pitchFamily="34" charset="0"/>
              <a:cs typeface="Arial" panose="020B0604020202020204" pitchFamily="34" charset="0"/>
              <a:sym typeface="Calibri"/>
            </a:endParaRPr>
          </a:p>
          <a:p>
            <a:pPr marL="285750" marR="0" indent="-28575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r>
              <a:rPr lang="en-US" sz="2400" b="1" baseline="0" dirty="0" smtClean="0">
                <a:latin typeface="Arial" panose="020B0604020202020204" pitchFamily="34" charset="0"/>
                <a:cs typeface="Arial" panose="020B0604020202020204" pitchFamily="34" charset="0"/>
                <a:sym typeface="Calibri"/>
              </a:rPr>
              <a:t>60 VR Counselors</a:t>
            </a:r>
          </a:p>
          <a:p>
            <a:pPr marL="285750" marR="0" indent="-28575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endParaRPr lang="en-US" sz="2400" b="1" baseline="0" dirty="0" smtClean="0">
              <a:latin typeface="Arial" panose="020B0604020202020204" pitchFamily="34" charset="0"/>
              <a:cs typeface="Arial" panose="020B0604020202020204" pitchFamily="34" charset="0"/>
              <a:sym typeface="Calibri"/>
            </a:endParaRPr>
          </a:p>
          <a:p>
            <a:pPr marL="285750" marR="0" indent="-285750" algn="l" defTabSz="457200" rtl="0" fontAlgn="auto" latinLnBrk="0" hangingPunct="0">
              <a:lnSpc>
                <a:spcPct val="100000"/>
              </a:lnSpc>
              <a:spcBef>
                <a:spcPts val="0"/>
              </a:spcBef>
              <a:spcAft>
                <a:spcPts val="0"/>
              </a:spcAft>
              <a:buClr>
                <a:srgbClr val="FFC000"/>
              </a:buClr>
              <a:buSzTx/>
              <a:buFont typeface="Wingdings" panose="05000000000000000000" pitchFamily="2" charset="2"/>
              <a:buChar char="v"/>
              <a:tabLst/>
            </a:pPr>
            <a:r>
              <a:rPr kumimoji="0" lang="en-US" sz="2400" b="1"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rPr>
              <a:t>Access and Accommodations Team</a:t>
            </a:r>
            <a:endParaRPr kumimoji="0" lang="en-US" sz="2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pic>
        <p:nvPicPr>
          <p:cNvPr id="7" name="Picture 6"/>
          <p:cNvPicPr>
            <a:picLocks noChangeAspect="1"/>
          </p:cNvPicPr>
          <p:nvPr/>
        </p:nvPicPr>
        <p:blipFill>
          <a:blip r:embed="rId4"/>
          <a:stretch>
            <a:fillRect/>
          </a:stretch>
        </p:blipFill>
        <p:spPr>
          <a:xfrm flipH="1">
            <a:off x="684616" y="4423742"/>
            <a:ext cx="263650" cy="1639674"/>
          </a:xfrm>
          <a:prstGeom prst="rect">
            <a:avLst/>
          </a:prstGeom>
        </p:spPr>
      </p:pic>
      <p:pic>
        <p:nvPicPr>
          <p:cNvPr id="8" name="Picture 7"/>
          <p:cNvPicPr>
            <a:picLocks noChangeAspect="1"/>
          </p:cNvPicPr>
          <p:nvPr/>
        </p:nvPicPr>
        <p:blipFill>
          <a:blip r:embed="rId5"/>
          <a:stretch>
            <a:fillRect/>
          </a:stretch>
        </p:blipFill>
        <p:spPr>
          <a:xfrm flipH="1">
            <a:off x="2560995" y="4402552"/>
            <a:ext cx="292271" cy="1639674"/>
          </a:xfrm>
          <a:prstGeom prst="rect">
            <a:avLst/>
          </a:prstGeom>
        </p:spPr>
      </p:pic>
      <p:sp>
        <p:nvSpPr>
          <p:cNvPr id="9" name="TextBox 8"/>
          <p:cNvSpPr txBox="1"/>
          <p:nvPr/>
        </p:nvSpPr>
        <p:spPr>
          <a:xfrm>
            <a:off x="983847" y="4392753"/>
            <a:ext cx="1410874"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rPr>
              <a:t>District</a:t>
            </a:r>
            <a:r>
              <a:rPr kumimoji="0" lang="en-US" sz="12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rPr>
              <a:t> </a:t>
            </a:r>
            <a:r>
              <a:rPr lang="en-US" sz="1200" dirty="0" smtClean="0">
                <a:latin typeface="Arial" panose="020B0604020202020204" pitchFamily="34" charset="0"/>
                <a:cs typeface="Arial" panose="020B0604020202020204" pitchFamily="34" charset="0"/>
                <a:sym typeface="Calibri"/>
              </a:rPr>
              <a:t>I</a:t>
            </a:r>
          </a:p>
          <a:p>
            <a:pPr marL="0" marR="0" indent="0" algn="l" defTabSz="457200" rtl="0" fontAlgn="auto" latinLnBrk="0" hangingPunct="0">
              <a:lnSpc>
                <a:spcPct val="100000"/>
              </a:lnSpc>
              <a:spcBef>
                <a:spcPts val="0"/>
              </a:spcBef>
              <a:spcAft>
                <a:spcPts val="0"/>
              </a:spcAft>
              <a:buClrTx/>
              <a:buSzTx/>
              <a:buFontTx/>
              <a:buNone/>
              <a:tabLst/>
            </a:pPr>
            <a:endParaRPr lang="en-US" sz="1200" dirty="0" smtClean="0">
              <a:latin typeface="Arial" panose="020B0604020202020204" pitchFamily="34" charset="0"/>
              <a:cs typeface="Arial" panose="020B0604020202020204" pitchFamily="34" charset="0"/>
              <a:sym typeface="Calibri"/>
            </a:endParaRPr>
          </a:p>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rPr>
              <a:t>District II</a:t>
            </a:r>
          </a:p>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US" sz="1200" dirty="0" smtClean="0">
                <a:latin typeface="Arial" panose="020B0604020202020204" pitchFamily="34" charset="0"/>
                <a:cs typeface="Arial" panose="020B0604020202020204" pitchFamily="34" charset="0"/>
                <a:sym typeface="Calibri"/>
              </a:rPr>
              <a:t>District II</a:t>
            </a:r>
          </a:p>
          <a:p>
            <a:pPr marL="0" marR="0" indent="0" algn="l" defTabSz="457200" rtl="0" fontAlgn="auto" latinLnBrk="0" hangingPunct="0">
              <a:lnSpc>
                <a:spcPct val="100000"/>
              </a:lnSpc>
              <a:spcBef>
                <a:spcPts val="0"/>
              </a:spcBef>
              <a:spcAft>
                <a:spcPts val="0"/>
              </a:spcAft>
              <a:buClrTx/>
              <a:buSzTx/>
              <a:buFontTx/>
              <a:buNone/>
              <a:tabLst/>
            </a:pPr>
            <a:endParaRPr lang="en-US" sz="1200" dirty="0" smtClean="0">
              <a:latin typeface="Arial" panose="020B0604020202020204" pitchFamily="34" charset="0"/>
              <a:cs typeface="Arial" panose="020B0604020202020204" pitchFamily="34" charset="0"/>
              <a:sym typeface="Calibri"/>
            </a:endParaRPr>
          </a:p>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rPr>
              <a:t>District IV</a:t>
            </a:r>
          </a:p>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US" sz="1200" dirty="0" smtClean="0">
                <a:latin typeface="Arial" panose="020B0604020202020204" pitchFamily="34" charset="0"/>
                <a:cs typeface="Arial" panose="020B0604020202020204" pitchFamily="34" charset="0"/>
                <a:sym typeface="Calibri"/>
              </a:rPr>
              <a:t>District V</a:t>
            </a:r>
            <a:endPar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sp>
        <p:nvSpPr>
          <p:cNvPr id="10" name="TextBox 9"/>
          <p:cNvSpPr txBox="1"/>
          <p:nvPr/>
        </p:nvSpPr>
        <p:spPr>
          <a:xfrm>
            <a:off x="2853266" y="4369222"/>
            <a:ext cx="2116667" cy="17543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rPr>
              <a:t>District VI</a:t>
            </a:r>
          </a:p>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US" sz="1200" dirty="0" smtClean="0">
                <a:latin typeface="Arial" panose="020B0604020202020204" pitchFamily="34" charset="0"/>
                <a:cs typeface="Arial" panose="020B0604020202020204" pitchFamily="34" charset="0"/>
                <a:sym typeface="Calibri"/>
              </a:rPr>
              <a:t>District VII</a:t>
            </a:r>
          </a:p>
          <a:p>
            <a:pPr marL="0" marR="0" indent="0" algn="l" defTabSz="457200" rtl="0" fontAlgn="auto" latinLnBrk="0" hangingPunct="0">
              <a:lnSpc>
                <a:spcPct val="100000"/>
              </a:lnSpc>
              <a:spcBef>
                <a:spcPts val="0"/>
              </a:spcBef>
              <a:spcAft>
                <a:spcPts val="0"/>
              </a:spcAft>
              <a:buClrTx/>
              <a:buSzTx/>
              <a:buFontTx/>
              <a:buNone/>
              <a:tabLst/>
            </a:pPr>
            <a:endParaRPr lang="en-US" sz="1200" dirty="0" smtClean="0">
              <a:latin typeface="Arial" panose="020B0604020202020204" pitchFamily="34" charset="0"/>
              <a:cs typeface="Arial" panose="020B0604020202020204" pitchFamily="34" charset="0"/>
              <a:sym typeface="Calibri"/>
            </a:endParaRPr>
          </a:p>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rPr>
              <a:t>District</a:t>
            </a:r>
            <a:r>
              <a:rPr kumimoji="0" lang="en-US" sz="12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rPr>
              <a:t> VIII</a:t>
            </a:r>
          </a:p>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US" sz="1200" baseline="0" dirty="0" smtClean="0">
                <a:latin typeface="Arial" panose="020B0604020202020204" pitchFamily="34" charset="0"/>
                <a:cs typeface="Arial" panose="020B0604020202020204" pitchFamily="34" charset="0"/>
                <a:sym typeface="Calibri"/>
              </a:rPr>
              <a:t>District</a:t>
            </a:r>
            <a:r>
              <a:rPr lang="en-US" sz="1200" dirty="0" smtClean="0">
                <a:latin typeface="Arial" panose="020B0604020202020204" pitchFamily="34" charset="0"/>
                <a:cs typeface="Arial" panose="020B0604020202020204" pitchFamily="34" charset="0"/>
                <a:sym typeface="Calibri"/>
              </a:rPr>
              <a:t> IX</a:t>
            </a:r>
          </a:p>
          <a:p>
            <a:pPr marL="0" marR="0" indent="0" algn="l" defTabSz="457200" rtl="0" fontAlgn="auto" latinLnBrk="0" hangingPunct="0">
              <a:lnSpc>
                <a:spcPct val="100000"/>
              </a:lnSpc>
              <a:spcBef>
                <a:spcPts val="0"/>
              </a:spcBef>
              <a:spcAft>
                <a:spcPts val="0"/>
              </a:spcAft>
              <a:buClrTx/>
              <a:buSzTx/>
              <a:buFontTx/>
              <a:buNone/>
              <a:tabLst/>
            </a:pPr>
            <a:endParaRPr lang="en-US" sz="1200" dirty="0" smtClean="0">
              <a:latin typeface="Arial" panose="020B0604020202020204" pitchFamily="34" charset="0"/>
              <a:cs typeface="Arial" panose="020B0604020202020204" pitchFamily="34" charset="0"/>
              <a:sym typeface="Calibri"/>
            </a:endParaRPr>
          </a:p>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Calibri"/>
              </a:rPr>
              <a:t>District</a:t>
            </a:r>
            <a:r>
              <a:rPr kumimoji="0" lang="en-US" sz="12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Calibri"/>
              </a:rPr>
              <a:t> X</a:t>
            </a:r>
            <a:endParaRPr kumimoji="0" lang="en-US" sz="1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e twelve members of ARS' businesss engagment team" title="ARS Business Engagement Tea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4435" y="466357"/>
            <a:ext cx="3742136" cy="2596325"/>
          </a:xfrm>
          <a:prstGeom prst="rect">
            <a:avLst/>
          </a:prstGeom>
          <a:noFill/>
          <a:ln w="38100">
            <a:solidFill>
              <a:srgbClr val="00669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37332" y="703546"/>
            <a:ext cx="6756400" cy="584775"/>
          </a:xfrm>
          <a:prstGeom prst="rect">
            <a:avLst/>
          </a:prstGeom>
          <a:noFill/>
        </p:spPr>
        <p:txBody>
          <a:bodyPr wrap="square" rtlCol="0">
            <a:spAutoFit/>
          </a:bodyPr>
          <a:lstStyle/>
          <a:p>
            <a:r>
              <a:rPr lang="en-US" sz="3200" b="1" dirty="0" smtClean="0">
                <a:solidFill>
                  <a:srgbClr val="0073AE"/>
                </a:solidFill>
                <a:latin typeface="Arial" panose="020B0604020202020204" pitchFamily="34" charset="0"/>
                <a:cs typeface="Arial" panose="020B0604020202020204" pitchFamily="34" charset="0"/>
              </a:rPr>
              <a:t>ARS BE Model Pre-TA</a:t>
            </a:r>
            <a:endParaRPr lang="en-US" sz="3200" b="1" dirty="0">
              <a:solidFill>
                <a:srgbClr val="0073AE"/>
              </a:solidFill>
              <a:latin typeface="Arial" panose="020B0604020202020204" pitchFamily="34" charset="0"/>
              <a:cs typeface="Arial" panose="020B0604020202020204" pitchFamily="34" charset="0"/>
            </a:endParaRPr>
          </a:p>
        </p:txBody>
      </p:sp>
      <p:sp>
        <p:nvSpPr>
          <p:cNvPr id="5" name="TextBox 4"/>
          <p:cNvSpPr txBox="1"/>
          <p:nvPr/>
        </p:nvSpPr>
        <p:spPr>
          <a:xfrm>
            <a:off x="508000" y="1625654"/>
            <a:ext cx="4368800" cy="1107996"/>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latin typeface="Arial" panose="020B0604020202020204" pitchFamily="34" charset="0"/>
                <a:cs typeface="Arial" panose="020B0604020202020204" pitchFamily="34" charset="0"/>
              </a:rPr>
              <a:t>BER’s dual role of business engagement and business development.</a:t>
            </a:r>
            <a:endParaRPr lang="en-US" sz="2200" dirty="0">
              <a:latin typeface="Arial" panose="020B0604020202020204" pitchFamily="34" charset="0"/>
              <a:cs typeface="Arial" panose="020B0604020202020204" pitchFamily="34" charset="0"/>
            </a:endParaRPr>
          </a:p>
        </p:txBody>
      </p:sp>
      <p:sp>
        <p:nvSpPr>
          <p:cNvPr id="6" name="TextBox 5"/>
          <p:cNvSpPr txBox="1"/>
          <p:nvPr/>
        </p:nvSpPr>
        <p:spPr>
          <a:xfrm>
            <a:off x="453736" y="2857369"/>
            <a:ext cx="4368800" cy="769441"/>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latin typeface="Arial" panose="020B0604020202020204" pitchFamily="34" charset="0"/>
                <a:cs typeface="Arial" panose="020B0604020202020204" pitchFamily="34" charset="0"/>
              </a:rPr>
              <a:t>BERs </a:t>
            </a:r>
            <a:r>
              <a:rPr lang="en-US" sz="2200" dirty="0" smtClean="0">
                <a:latin typeface="Arial" panose="020B0604020202020204" pitchFamily="34" charset="0"/>
                <a:cs typeface="Arial" panose="020B0604020202020204" pitchFamily="34" charset="0"/>
              </a:rPr>
              <a:t>work directly with clients      referred by VR counselors </a:t>
            </a:r>
            <a:endParaRPr lang="en-US" sz="2200" dirty="0">
              <a:latin typeface="Arial" panose="020B0604020202020204" pitchFamily="34" charset="0"/>
              <a:cs typeface="Arial" panose="020B0604020202020204" pitchFamily="34" charset="0"/>
            </a:endParaRPr>
          </a:p>
        </p:txBody>
      </p:sp>
      <p:sp>
        <p:nvSpPr>
          <p:cNvPr id="2" name="TextBox 1"/>
          <p:cNvSpPr txBox="1"/>
          <p:nvPr/>
        </p:nvSpPr>
        <p:spPr>
          <a:xfrm>
            <a:off x="428336" y="3790375"/>
            <a:ext cx="8358988" cy="430887"/>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latin typeface="Arial" panose="020B0604020202020204" pitchFamily="34" charset="0"/>
                <a:cs typeface="Arial" panose="020B0604020202020204" pitchFamily="34" charset="0"/>
              </a:rPr>
              <a:t>Traditionally </a:t>
            </a:r>
            <a:r>
              <a:rPr lang="en-US" sz="2200" dirty="0" smtClean="0">
                <a:latin typeface="Arial" panose="020B0604020202020204" pitchFamily="34" charset="0"/>
                <a:cs typeface="Arial" panose="020B0604020202020204" pitchFamily="34" charset="0"/>
              </a:rPr>
              <a:t>involved at end of client’s vocational rehabilitation</a:t>
            </a:r>
            <a:endParaRPr lang="en-US" sz="2200" dirty="0">
              <a:latin typeface="Arial" panose="020B0604020202020204" pitchFamily="34" charset="0"/>
              <a:cs typeface="Arial" panose="020B0604020202020204" pitchFamily="34" charset="0"/>
            </a:endParaRPr>
          </a:p>
        </p:txBody>
      </p:sp>
      <p:sp>
        <p:nvSpPr>
          <p:cNvPr id="4" name="TextBox 3"/>
          <p:cNvSpPr txBox="1"/>
          <p:nvPr/>
        </p:nvSpPr>
        <p:spPr>
          <a:xfrm>
            <a:off x="428336" y="4346531"/>
            <a:ext cx="8399762" cy="769441"/>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S</a:t>
            </a:r>
            <a:r>
              <a:rPr lang="en-US" sz="2200" dirty="0" smtClean="0">
                <a:latin typeface="Arial" panose="020B0604020202020204" pitchFamily="34" charset="0"/>
                <a:cs typeface="Arial" panose="020B0604020202020204" pitchFamily="34" charset="0"/>
              </a:rPr>
              <a:t>killed </a:t>
            </a:r>
            <a:r>
              <a:rPr lang="en-US" sz="2200" dirty="0" smtClean="0">
                <a:latin typeface="Arial" panose="020B0604020202020204" pitchFamily="34" charset="0"/>
                <a:cs typeface="Arial" panose="020B0604020202020204" pitchFamily="34" charset="0"/>
              </a:rPr>
              <a:t>clients underemployed due to lack of skill set demand in          their geographic area. </a:t>
            </a:r>
            <a:endParaRPr lang="en-US" sz="22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438133" y="1653001"/>
            <a:ext cx="374378" cy="349419"/>
          </a:xfrm>
          <a:prstGeom prst="rect">
            <a:avLst/>
          </a:prstGeom>
        </p:spPr>
      </p:pic>
      <p:sp>
        <p:nvSpPr>
          <p:cNvPr id="9" name="TextBox 8"/>
          <p:cNvSpPr txBox="1"/>
          <p:nvPr/>
        </p:nvSpPr>
        <p:spPr>
          <a:xfrm flipH="1">
            <a:off x="730098" y="5272019"/>
            <a:ext cx="7037407"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lang="en-US" sz="2200" dirty="0" smtClean="0">
                <a:latin typeface="Arial" panose="020B0604020202020204" pitchFamily="34" charset="0"/>
                <a:cs typeface="Arial" panose="020B0604020202020204" pitchFamily="34" charset="0"/>
                <a:sym typeface="Calibri"/>
              </a:rPr>
              <a:t>Business </a:t>
            </a:r>
            <a:r>
              <a:rPr lang="en-US" sz="2200" dirty="0" smtClean="0">
                <a:latin typeface="Arial" panose="020B0604020202020204" pitchFamily="34" charset="0"/>
                <a:cs typeface="Arial" panose="020B0604020202020204" pitchFamily="34" charset="0"/>
                <a:sym typeface="Calibri"/>
              </a:rPr>
              <a:t>Relationships developed based on client   need</a:t>
            </a:r>
            <a:endParaRPr kumimoji="0" lang="en-US" sz="2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pic>
        <p:nvPicPr>
          <p:cNvPr id="13" name="Picture 12"/>
          <p:cNvPicPr>
            <a:picLocks noChangeAspect="1"/>
          </p:cNvPicPr>
          <p:nvPr/>
        </p:nvPicPr>
        <p:blipFill>
          <a:blip r:embed="rId5"/>
          <a:stretch>
            <a:fillRect/>
          </a:stretch>
        </p:blipFill>
        <p:spPr>
          <a:xfrm>
            <a:off x="369785" y="4419465"/>
            <a:ext cx="371888" cy="347502"/>
          </a:xfrm>
          <a:prstGeom prst="rect">
            <a:avLst/>
          </a:prstGeom>
        </p:spPr>
      </p:pic>
      <p:pic>
        <p:nvPicPr>
          <p:cNvPr id="14" name="Picture 13"/>
          <p:cNvPicPr>
            <a:picLocks noChangeAspect="1"/>
          </p:cNvPicPr>
          <p:nvPr/>
        </p:nvPicPr>
        <p:blipFill>
          <a:blip r:embed="rId5"/>
          <a:stretch>
            <a:fillRect/>
          </a:stretch>
        </p:blipFill>
        <p:spPr>
          <a:xfrm>
            <a:off x="358210" y="3873760"/>
            <a:ext cx="371888" cy="347502"/>
          </a:xfrm>
          <a:prstGeom prst="rect">
            <a:avLst/>
          </a:prstGeom>
        </p:spPr>
      </p:pic>
      <p:pic>
        <p:nvPicPr>
          <p:cNvPr id="15" name="Picture 14"/>
          <p:cNvPicPr>
            <a:picLocks noChangeAspect="1"/>
          </p:cNvPicPr>
          <p:nvPr/>
        </p:nvPicPr>
        <p:blipFill>
          <a:blip r:embed="rId5"/>
          <a:stretch>
            <a:fillRect/>
          </a:stretch>
        </p:blipFill>
        <p:spPr>
          <a:xfrm>
            <a:off x="340010" y="2924579"/>
            <a:ext cx="371888" cy="347502"/>
          </a:xfrm>
          <a:prstGeom prst="rect">
            <a:avLst/>
          </a:prstGeom>
        </p:spPr>
      </p:pic>
      <p:pic>
        <p:nvPicPr>
          <p:cNvPr id="16" name="Picture 15"/>
          <p:cNvPicPr>
            <a:picLocks noChangeAspect="1"/>
          </p:cNvPicPr>
          <p:nvPr/>
        </p:nvPicPr>
        <p:blipFill>
          <a:blip r:embed="rId5"/>
          <a:stretch>
            <a:fillRect/>
          </a:stretch>
        </p:blipFill>
        <p:spPr>
          <a:xfrm>
            <a:off x="405612" y="5309527"/>
            <a:ext cx="371888" cy="347502"/>
          </a:xfrm>
          <a:prstGeom prst="rect">
            <a:avLst/>
          </a:prstGeom>
        </p:spPr>
      </p:pic>
      <p:sp>
        <p:nvSpPr>
          <p:cNvPr id="8" name="Slide Number Placeholder 7"/>
          <p:cNvSpPr>
            <a:spLocks noGrp="1"/>
          </p:cNvSpPr>
          <p:nvPr>
            <p:ph type="sldNum" sz="quarter" idx="12"/>
          </p:nvPr>
        </p:nvSpPr>
        <p:spPr/>
        <p:txBody>
          <a:bodyPr/>
          <a:lstStyle/>
          <a:p>
            <a:fld id="{5E532CD7-AB5B-4F50-A61D-32710CEED869}" type="slidenum">
              <a:rPr lang="en-US" smtClean="0"/>
              <a:t>7</a:t>
            </a:fld>
            <a:endParaRPr lang="en-US"/>
          </a:p>
        </p:txBody>
      </p:sp>
    </p:spTree>
    <p:extLst>
      <p:ext uri="{BB962C8B-B14F-4D97-AF65-F5344CB8AC3E}">
        <p14:creationId xmlns:p14="http://schemas.microsoft.com/office/powerpoint/2010/main" val="2721762613"/>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838200"/>
            <a:ext cx="4556567" cy="476250"/>
          </a:xfrm>
        </p:spPr>
        <p:txBody>
          <a:bodyPr>
            <a:noAutofit/>
          </a:bodyPr>
          <a:lstStyle/>
          <a:p>
            <a:r>
              <a:rPr lang="en-US" sz="3000" dirty="0" smtClean="0">
                <a:solidFill>
                  <a:srgbClr val="006699"/>
                </a:solidFill>
                <a:latin typeface="Arial" panose="020B0604020202020204" pitchFamily="34" charset="0"/>
                <a:cs typeface="Arial" panose="020B0604020202020204" pitchFamily="34" charset="0"/>
              </a:rPr>
              <a:t>Rethinking the Process</a:t>
            </a:r>
            <a:endParaRPr lang="en-US" sz="3000" dirty="0">
              <a:solidFill>
                <a:srgbClr val="006699"/>
              </a:solidFill>
              <a:latin typeface="Arial" panose="020B0604020202020204" pitchFamily="34" charset="0"/>
              <a:cs typeface="Arial" panose="020B0604020202020204" pitchFamily="34" charset="0"/>
            </a:endParaRPr>
          </a:p>
        </p:txBody>
      </p:sp>
      <p:sp>
        <p:nvSpPr>
          <p:cNvPr id="4" name="Text Placeholder 3"/>
          <p:cNvSpPr>
            <a:spLocks noGrp="1"/>
          </p:cNvSpPr>
          <p:nvPr>
            <p:ph type="body" sz="half" idx="2"/>
          </p:nvPr>
        </p:nvSpPr>
        <p:spPr>
          <a:xfrm>
            <a:off x="457200" y="1619250"/>
            <a:ext cx="3200400" cy="4691063"/>
          </a:xfrm>
        </p:spPr>
        <p:txBody>
          <a:bodyPr/>
          <a:lstStyle/>
          <a:p>
            <a:endParaRPr lang="en-US" sz="2400" dirty="0"/>
          </a:p>
          <a:p>
            <a:endParaRPr lang="en-US" dirty="0"/>
          </a:p>
        </p:txBody>
      </p:sp>
      <p:pic>
        <p:nvPicPr>
          <p:cNvPr id="1026" name="Picture 2" descr="Jeannie Miller of UA Currents meets wsith AR leadership in the initial planning meeting to discuss JDVRTAC." title="JDVRTAC initial meeti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31443" y="914400"/>
            <a:ext cx="3576577" cy="35765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80999" y="1828800"/>
            <a:ext cx="5232723"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Jeanne Miller, UA Currents</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Explore VR</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Successful BE models</a:t>
            </a:r>
          </a:p>
          <a:p>
            <a:pPr marL="457200" lvl="1" indent="0"/>
            <a:endParaRPr lang="en-US" sz="2400" dirty="0" smtClean="0"/>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Team assembled</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What are doing right?</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How can we improve?</a:t>
            </a:r>
          </a:p>
          <a:p>
            <a:pPr marL="457200" lvl="1" indent="0"/>
            <a:endParaRPr lang="en-US" sz="2400" dirty="0" smtClean="0"/>
          </a:p>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Core objectives identified by team</a:t>
            </a:r>
            <a:endParaRPr lang="en-US" sz="2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221499" y="4747124"/>
            <a:ext cx="470428" cy="439065"/>
          </a:xfrm>
          <a:prstGeom prst="rect">
            <a:avLst/>
          </a:prstGeom>
        </p:spPr>
      </p:pic>
      <p:pic>
        <p:nvPicPr>
          <p:cNvPr id="5" name="Picture 4"/>
          <p:cNvPicPr>
            <a:picLocks noChangeAspect="1"/>
          </p:cNvPicPr>
          <p:nvPr/>
        </p:nvPicPr>
        <p:blipFill>
          <a:blip r:embed="rId4"/>
          <a:stretch>
            <a:fillRect/>
          </a:stretch>
        </p:blipFill>
        <p:spPr>
          <a:xfrm>
            <a:off x="254480" y="1828800"/>
            <a:ext cx="431660" cy="402882"/>
          </a:xfrm>
          <a:prstGeom prst="rect">
            <a:avLst/>
          </a:prstGeom>
        </p:spPr>
      </p:pic>
      <p:pic>
        <p:nvPicPr>
          <p:cNvPr id="7" name="Picture 6"/>
          <p:cNvPicPr>
            <a:picLocks noChangeAspect="1"/>
          </p:cNvPicPr>
          <p:nvPr/>
        </p:nvPicPr>
        <p:blipFill>
          <a:blip r:embed="rId4"/>
          <a:stretch>
            <a:fillRect/>
          </a:stretch>
        </p:blipFill>
        <p:spPr>
          <a:xfrm>
            <a:off x="227773" y="3293363"/>
            <a:ext cx="458854" cy="428263"/>
          </a:xfrm>
          <a:prstGeom prst="rect">
            <a:avLst/>
          </a:prstGeom>
        </p:spPr>
      </p:pic>
      <p:sp>
        <p:nvSpPr>
          <p:cNvPr id="8" name="Slide Number Placeholder 7"/>
          <p:cNvSpPr>
            <a:spLocks noGrp="1"/>
          </p:cNvSpPr>
          <p:nvPr>
            <p:ph type="sldNum" sz="quarter" idx="12"/>
          </p:nvPr>
        </p:nvSpPr>
        <p:spPr/>
        <p:txBody>
          <a:bodyPr/>
          <a:lstStyle/>
          <a:p>
            <a:fld id="{5E532CD7-AB5B-4F50-A61D-32710CEED869}" type="slidenum">
              <a:rPr lang="en-US" smtClean="0"/>
              <a:t>8</a:t>
            </a:fld>
            <a:endParaRPr lang="en-US"/>
          </a:p>
        </p:txBody>
      </p:sp>
    </p:spTree>
    <p:extLst>
      <p:ext uri="{BB962C8B-B14F-4D97-AF65-F5344CB8AC3E}">
        <p14:creationId xmlns:p14="http://schemas.microsoft.com/office/powerpoint/2010/main" val="23409184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hape 143"/>
          <p:cNvSpPr>
            <a:spLocks noGrp="1"/>
          </p:cNvSpPr>
          <p:nvPr>
            <p:ph type="title" idx="4294967295"/>
          </p:nvPr>
        </p:nvSpPr>
        <p:spPr>
          <a:xfrm>
            <a:off x="0" y="0"/>
            <a:ext cx="9144000" cy="1143000"/>
          </a:xfrm>
        </p:spPr>
        <p:txBody>
          <a:bodyPr/>
          <a:lstStyle/>
          <a:p>
            <a:pPr eaLnBrk="1" hangingPunct="1"/>
            <a:r>
              <a:rPr lang="en-US" altLang="en-US" dirty="0" smtClean="0">
                <a:solidFill>
                  <a:srgbClr val="0073AE"/>
                </a:solidFill>
                <a:latin typeface="Arial" panose="020B0604020202020204" pitchFamily="34" charset="0"/>
                <a:cs typeface="Arial" panose="020B0604020202020204" pitchFamily="34" charset="0"/>
                <a:sym typeface="Arial" panose="020B0604020202020204" pitchFamily="34" charset="0"/>
              </a:rPr>
              <a:t>JD-VRTAC Project Purpose</a:t>
            </a:r>
          </a:p>
        </p:txBody>
      </p:sp>
      <p:sp>
        <p:nvSpPr>
          <p:cNvPr id="10242" name="Shape 144"/>
          <p:cNvSpPr>
            <a:spLocks noGrp="1"/>
          </p:cNvSpPr>
          <p:nvPr>
            <p:ph type="body" idx="4294967295"/>
          </p:nvPr>
        </p:nvSpPr>
        <p:spPr>
          <a:xfrm>
            <a:off x="457200" y="1802065"/>
            <a:ext cx="8229600" cy="4525963"/>
          </a:xfrm>
        </p:spPr>
        <p:txBody>
          <a:bodyPr/>
          <a:lstStyle/>
          <a:p>
            <a:pPr marL="0" indent="0" algn="ctr" eaLnBrk="1" hangingPunct="1">
              <a:buNone/>
            </a:pPr>
            <a:r>
              <a:rPr lang="en-US" dirty="0" smtClean="0"/>
              <a:t>The </a:t>
            </a:r>
            <a:r>
              <a:rPr lang="en-US" dirty="0"/>
              <a:t>JD TA project is designed to strengthen and broaden business relations in Arkansas and integrate the use of data and labor market intelligence leading to the next level of customer engagement resulting in improved employment outcomes for people with disabilities.</a:t>
            </a:r>
          </a:p>
          <a:p>
            <a:pPr eaLnBrk="1" hangingPunct="1">
              <a:buFont typeface="Arial" panose="020B0604020202020204" pitchFamily="34" charset="0"/>
              <a:buChar char="•"/>
            </a:pPr>
            <a:endParaRPr lang="en-US" i="1" dirty="0"/>
          </a:p>
          <a:p>
            <a:pPr eaLnBrk="1" hangingPunct="1">
              <a:buFont typeface="Arial" panose="020B0604020202020204" pitchFamily="34" charset="0"/>
              <a:buChar char="•"/>
            </a:pPr>
            <a:endParaRPr lang="en-US" altLang="en-US" dirty="0" smtClean="0"/>
          </a:p>
        </p:txBody>
      </p:sp>
      <p:sp>
        <p:nvSpPr>
          <p:cNvPr id="10243" name="Shape 145"/>
          <p:cNvSpPr>
            <a:spLocks noGrp="1"/>
          </p:cNvSpPr>
          <p:nvPr>
            <p:ph type="sldNum" sz="quarter" idx="10"/>
          </p:nvPr>
        </p:nvSpPr>
        <p:spPr>
          <a:xfrm>
            <a:off x="101600" y="6442075"/>
            <a:ext cx="230188" cy="307975"/>
          </a:xfrm>
          <a:noFill/>
        </p:spPr>
        <p:txBody>
          <a:bodyPr/>
          <a:lstStyle/>
          <a:p>
            <a:fld id="{020497AB-8778-402A-AFB3-6029774CD2DE}" type="slidenum">
              <a:rPr lang="en-US" altLang="en-US"/>
              <a:pPr/>
              <a:t>9</a:t>
            </a:fld>
            <a:endParaRPr lang="en-US" altLang="en-US"/>
          </a:p>
        </p:txBody>
      </p:sp>
      <p:cxnSp>
        <p:nvCxnSpPr>
          <p:cNvPr id="6" name="Straight Connector 5"/>
          <p:cNvCxnSpPr/>
          <p:nvPr/>
        </p:nvCxnSpPr>
        <p:spPr>
          <a:xfrm>
            <a:off x="5532699" y="2311955"/>
            <a:ext cx="2939969" cy="23150"/>
          </a:xfrm>
          <a:prstGeom prst="line">
            <a:avLst/>
          </a:prstGeom>
          <a:noFill/>
          <a:ln w="38100" cap="flat">
            <a:solidFill>
              <a:srgbClr val="FFC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8" name="Straight Connector 7"/>
          <p:cNvCxnSpPr/>
          <p:nvPr/>
        </p:nvCxnSpPr>
        <p:spPr>
          <a:xfrm flipV="1">
            <a:off x="1006997" y="2770429"/>
            <a:ext cx="6423950" cy="11574"/>
          </a:xfrm>
          <a:prstGeom prst="line">
            <a:avLst/>
          </a:prstGeom>
          <a:noFill/>
          <a:ln w="38100" cap="flat">
            <a:solidFill>
              <a:srgbClr val="FFC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0" name="Straight Connector 9"/>
          <p:cNvCxnSpPr/>
          <p:nvPr/>
        </p:nvCxnSpPr>
        <p:spPr>
          <a:xfrm>
            <a:off x="2809461" y="4309036"/>
            <a:ext cx="5663207" cy="13252"/>
          </a:xfrm>
          <a:prstGeom prst="line">
            <a:avLst/>
          </a:prstGeom>
          <a:noFill/>
          <a:ln w="38100" cap="flat">
            <a:solidFill>
              <a:srgbClr val="FFC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2" name="Straight Connector 11"/>
          <p:cNvCxnSpPr/>
          <p:nvPr/>
        </p:nvCxnSpPr>
        <p:spPr>
          <a:xfrm>
            <a:off x="1321695" y="4770783"/>
            <a:ext cx="6188765" cy="13252"/>
          </a:xfrm>
          <a:prstGeom prst="line">
            <a:avLst/>
          </a:prstGeom>
          <a:noFill/>
          <a:ln w="38100" cap="flat">
            <a:solidFill>
              <a:srgbClr val="FFC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ew Webinar Format" id="{7117233E-47C2-4006-B554-14CDE463A2D6}" vid="{FB0325D0-4913-4338-8AB5-481B3E9D245D}"/>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 Webinar Format</Template>
  <TotalTime>1735</TotalTime>
  <Words>851</Words>
  <Application>Microsoft Macintosh PowerPoint</Application>
  <PresentationFormat>On-screen Show (4:3)</PresentationFormat>
  <Paragraphs>227</Paragraphs>
  <Slides>28</Slides>
  <Notes>28</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Calibri</vt:lpstr>
      <vt:lpstr>Verdana</vt:lpstr>
      <vt:lpstr>Wingdings</vt:lpstr>
      <vt:lpstr>Arial</vt:lpstr>
      <vt:lpstr>Office Theme</vt:lpstr>
      <vt:lpstr>Job-Driven Technical Assistance Center (JD-VRTAC):  </vt:lpstr>
      <vt:lpstr>Webinar Objectives</vt:lpstr>
      <vt:lpstr>JD-VRTAC Goals</vt:lpstr>
      <vt:lpstr>JD-VRTAC Partners</vt:lpstr>
      <vt:lpstr>JD-VRTAC Learning Collaborative</vt:lpstr>
      <vt:lpstr>VR Background</vt:lpstr>
      <vt:lpstr>PowerPoint Presentation</vt:lpstr>
      <vt:lpstr>Rethinking the Process</vt:lpstr>
      <vt:lpstr>JD-VRTAC Project Purpose</vt:lpstr>
      <vt:lpstr>JD-VRTAC Project Goals</vt:lpstr>
      <vt:lpstr>JD-VRTAC Project Implementation</vt:lpstr>
      <vt:lpstr>PowerPoint Presentation</vt:lpstr>
      <vt:lpstr>PowerPoint Presentation</vt:lpstr>
      <vt:lpstr>PowerPoint Presentation</vt:lpstr>
      <vt:lpstr>PowerPoint Presentation</vt:lpstr>
      <vt:lpstr>PowerPoint Presentation</vt:lpstr>
      <vt:lpstr>PowerPoint Presentation</vt:lpstr>
      <vt:lpstr>JD-VRTAC Project Accomplishments</vt:lpstr>
      <vt:lpstr>PowerPoint Presentation</vt:lpstr>
      <vt:lpstr>PowerPoint Presentation</vt:lpstr>
      <vt:lpstr>PowerPoint Presentation</vt:lpstr>
      <vt:lpstr>Project Challenges</vt:lpstr>
      <vt:lpstr>PowerPoint Presentation</vt:lpstr>
      <vt:lpstr>JD-VRTAC Project Today (current status)</vt:lpstr>
      <vt:lpstr>What was most helpful about receiving TA?</vt:lpstr>
      <vt:lpstr>Next Steps, Future Directions, and Goals</vt:lpstr>
      <vt:lpstr>Questions?</vt:lpstr>
      <vt:lpstr> Contact Information </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Job-Driven Technical Assistance Center (JD-VRTAC):</dc:title>
  <dc:creator>Yvonne S. Rowland</dc:creator>
  <cp:lastModifiedBy>Katie Allen</cp:lastModifiedBy>
  <cp:revision>80</cp:revision>
  <cp:lastPrinted>2018-07-17T17:47:47Z</cp:lastPrinted>
  <dcterms:created xsi:type="dcterms:W3CDTF">2018-06-22T17:41:37Z</dcterms:created>
  <dcterms:modified xsi:type="dcterms:W3CDTF">2018-07-20T16:46:19Z</dcterms:modified>
</cp:coreProperties>
</file>